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8" r:id="rId3"/>
    <p:sldId id="257" r:id="rId4"/>
    <p:sldId id="259" r:id="rId5"/>
    <p:sldId id="260" r:id="rId6"/>
    <p:sldId id="267" r:id="rId7"/>
    <p:sldId id="261" r:id="rId8"/>
    <p:sldId id="263" r:id="rId9"/>
    <p:sldId id="269" r:id="rId10"/>
    <p:sldId id="270" r:id="rId11"/>
    <p:sldId id="268" r:id="rId12"/>
    <p:sldId id="271" r:id="rId13"/>
    <p:sldId id="272" r:id="rId14"/>
    <p:sldId id="262" r:id="rId15"/>
    <p:sldId id="264" r:id="rId16"/>
    <p:sldId id="265"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FF"/>
    <a:srgbClr val="9933FF"/>
    <a:srgbClr val="5C54FE"/>
    <a:srgbClr val="0033CC"/>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192" autoAdjust="0"/>
  </p:normalViewPr>
  <p:slideViewPr>
    <p:cSldViewPr>
      <p:cViewPr>
        <p:scale>
          <a:sx n="76" d="100"/>
          <a:sy n="76" d="100"/>
        </p:scale>
        <p:origin x="-984" y="-74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5A8BE4-4FC9-4EED-87D0-76EBE46FB495}" type="datetimeFigureOut">
              <a:rPr lang="en-US" smtClean="0"/>
              <a:pPr/>
              <a:t>12/4/2012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7EF477-8DC5-482E-920A-C8BC586E821E}" type="slidenum">
              <a:rPr lang="en-US" smtClean="0"/>
              <a:pPr/>
              <a:t>‹#›</a:t>
            </a:fld>
            <a:endParaRPr lang="en-US" dirty="0"/>
          </a:p>
        </p:txBody>
      </p:sp>
    </p:spTree>
    <p:extLst>
      <p:ext uri="{BB962C8B-B14F-4D97-AF65-F5344CB8AC3E}">
        <p14:creationId xmlns:p14="http://schemas.microsoft.com/office/powerpoint/2010/main" val="3132891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9A6E415-6BF3-4366-9A75-4E6A9A99EC1C}" type="datetimeFigureOut">
              <a:rPr lang="en-US" smtClean="0"/>
              <a:pPr/>
              <a:t>12/4/2012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D67262-A06B-4315-9EAC-D99B63EB5DD8}" type="slidenum">
              <a:rPr lang="en-US" smtClean="0"/>
              <a:pPr/>
              <a:t>‹#›</a:t>
            </a:fld>
            <a:endParaRPr lang="en-US" dirty="0"/>
          </a:p>
        </p:txBody>
      </p:sp>
    </p:spTree>
    <p:extLst>
      <p:ext uri="{BB962C8B-B14F-4D97-AF65-F5344CB8AC3E}">
        <p14:creationId xmlns:p14="http://schemas.microsoft.com/office/powerpoint/2010/main" val="31699739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A6E415-6BF3-4366-9A75-4E6A9A99EC1C}" type="datetimeFigureOut">
              <a:rPr lang="en-US" smtClean="0"/>
              <a:pPr/>
              <a:t>12/4/2012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D67262-A06B-4315-9EAC-D99B63EB5DD8}" type="slidenum">
              <a:rPr lang="en-US" smtClean="0"/>
              <a:pPr/>
              <a:t>‹#›</a:t>
            </a:fld>
            <a:endParaRPr lang="en-US" dirty="0"/>
          </a:p>
        </p:txBody>
      </p:sp>
    </p:spTree>
    <p:extLst>
      <p:ext uri="{BB962C8B-B14F-4D97-AF65-F5344CB8AC3E}">
        <p14:creationId xmlns:p14="http://schemas.microsoft.com/office/powerpoint/2010/main" val="4139699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A6E415-6BF3-4366-9A75-4E6A9A99EC1C}" type="datetimeFigureOut">
              <a:rPr lang="en-US" smtClean="0"/>
              <a:pPr/>
              <a:t>12/4/2012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D67262-A06B-4315-9EAC-D99B63EB5DD8}" type="slidenum">
              <a:rPr lang="en-US" smtClean="0"/>
              <a:pPr/>
              <a:t>‹#›</a:t>
            </a:fld>
            <a:endParaRPr lang="en-US" dirty="0"/>
          </a:p>
        </p:txBody>
      </p:sp>
    </p:spTree>
    <p:extLst>
      <p:ext uri="{BB962C8B-B14F-4D97-AF65-F5344CB8AC3E}">
        <p14:creationId xmlns:p14="http://schemas.microsoft.com/office/powerpoint/2010/main" val="524721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A6E415-6BF3-4366-9A75-4E6A9A99EC1C}" type="datetimeFigureOut">
              <a:rPr lang="en-US" smtClean="0"/>
              <a:pPr/>
              <a:t>12/4/2012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D67262-A06B-4315-9EAC-D99B63EB5DD8}" type="slidenum">
              <a:rPr lang="en-US" smtClean="0"/>
              <a:pPr/>
              <a:t>‹#›</a:t>
            </a:fld>
            <a:endParaRPr lang="en-US" dirty="0"/>
          </a:p>
        </p:txBody>
      </p:sp>
    </p:spTree>
    <p:extLst>
      <p:ext uri="{BB962C8B-B14F-4D97-AF65-F5344CB8AC3E}">
        <p14:creationId xmlns:p14="http://schemas.microsoft.com/office/powerpoint/2010/main" val="2761908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A6E415-6BF3-4366-9A75-4E6A9A99EC1C}" type="datetimeFigureOut">
              <a:rPr lang="en-US" smtClean="0"/>
              <a:pPr/>
              <a:t>12/4/2012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D67262-A06B-4315-9EAC-D99B63EB5DD8}" type="slidenum">
              <a:rPr lang="en-US" smtClean="0"/>
              <a:pPr/>
              <a:t>‹#›</a:t>
            </a:fld>
            <a:endParaRPr lang="en-US" dirty="0"/>
          </a:p>
        </p:txBody>
      </p:sp>
    </p:spTree>
    <p:extLst>
      <p:ext uri="{BB962C8B-B14F-4D97-AF65-F5344CB8AC3E}">
        <p14:creationId xmlns:p14="http://schemas.microsoft.com/office/powerpoint/2010/main" val="2978281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9A6E415-6BF3-4366-9A75-4E6A9A99EC1C}" type="datetimeFigureOut">
              <a:rPr lang="en-US" smtClean="0"/>
              <a:pPr/>
              <a:t>12/4/2012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D67262-A06B-4315-9EAC-D99B63EB5DD8}" type="slidenum">
              <a:rPr lang="en-US" smtClean="0"/>
              <a:pPr/>
              <a:t>‹#›</a:t>
            </a:fld>
            <a:endParaRPr lang="en-US" dirty="0"/>
          </a:p>
        </p:txBody>
      </p:sp>
    </p:spTree>
    <p:extLst>
      <p:ext uri="{BB962C8B-B14F-4D97-AF65-F5344CB8AC3E}">
        <p14:creationId xmlns:p14="http://schemas.microsoft.com/office/powerpoint/2010/main" val="4108182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9A6E415-6BF3-4366-9A75-4E6A9A99EC1C}" type="datetimeFigureOut">
              <a:rPr lang="en-US" smtClean="0"/>
              <a:pPr/>
              <a:t>12/4/2012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4D67262-A06B-4315-9EAC-D99B63EB5DD8}" type="slidenum">
              <a:rPr lang="en-US" smtClean="0"/>
              <a:pPr/>
              <a:t>‹#›</a:t>
            </a:fld>
            <a:endParaRPr lang="en-US" dirty="0"/>
          </a:p>
        </p:txBody>
      </p:sp>
    </p:spTree>
    <p:extLst>
      <p:ext uri="{BB962C8B-B14F-4D97-AF65-F5344CB8AC3E}">
        <p14:creationId xmlns:p14="http://schemas.microsoft.com/office/powerpoint/2010/main" val="22325441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9A6E415-6BF3-4366-9A75-4E6A9A99EC1C}" type="datetimeFigureOut">
              <a:rPr lang="en-US" smtClean="0"/>
              <a:pPr/>
              <a:t>12/4/2012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4D67262-A06B-4315-9EAC-D99B63EB5DD8}" type="slidenum">
              <a:rPr lang="en-US" smtClean="0"/>
              <a:pPr/>
              <a:t>‹#›</a:t>
            </a:fld>
            <a:endParaRPr lang="en-US" dirty="0"/>
          </a:p>
        </p:txBody>
      </p:sp>
    </p:spTree>
    <p:extLst>
      <p:ext uri="{BB962C8B-B14F-4D97-AF65-F5344CB8AC3E}">
        <p14:creationId xmlns:p14="http://schemas.microsoft.com/office/powerpoint/2010/main" val="6835095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A6E415-6BF3-4366-9A75-4E6A9A99EC1C}" type="datetimeFigureOut">
              <a:rPr lang="en-US" smtClean="0"/>
              <a:pPr/>
              <a:t>12/4/2012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4D67262-A06B-4315-9EAC-D99B63EB5DD8}" type="slidenum">
              <a:rPr lang="en-US" smtClean="0"/>
              <a:pPr/>
              <a:t>‹#›</a:t>
            </a:fld>
            <a:endParaRPr lang="en-US" dirty="0"/>
          </a:p>
        </p:txBody>
      </p:sp>
    </p:spTree>
    <p:extLst>
      <p:ext uri="{BB962C8B-B14F-4D97-AF65-F5344CB8AC3E}">
        <p14:creationId xmlns:p14="http://schemas.microsoft.com/office/powerpoint/2010/main" val="25833908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A6E415-6BF3-4366-9A75-4E6A9A99EC1C}" type="datetimeFigureOut">
              <a:rPr lang="en-US" smtClean="0"/>
              <a:pPr/>
              <a:t>12/4/2012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D67262-A06B-4315-9EAC-D99B63EB5DD8}" type="slidenum">
              <a:rPr lang="en-US" smtClean="0"/>
              <a:pPr/>
              <a:t>‹#›</a:t>
            </a:fld>
            <a:endParaRPr lang="en-US" dirty="0"/>
          </a:p>
        </p:txBody>
      </p:sp>
    </p:spTree>
    <p:extLst>
      <p:ext uri="{BB962C8B-B14F-4D97-AF65-F5344CB8AC3E}">
        <p14:creationId xmlns:p14="http://schemas.microsoft.com/office/powerpoint/2010/main" val="3034465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A6E415-6BF3-4366-9A75-4E6A9A99EC1C}" type="datetimeFigureOut">
              <a:rPr lang="en-US" smtClean="0"/>
              <a:pPr/>
              <a:t>12/4/2012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D67262-A06B-4315-9EAC-D99B63EB5DD8}" type="slidenum">
              <a:rPr lang="en-US" smtClean="0"/>
              <a:pPr/>
              <a:t>‹#›</a:t>
            </a:fld>
            <a:endParaRPr lang="en-US" dirty="0"/>
          </a:p>
        </p:txBody>
      </p:sp>
    </p:spTree>
    <p:extLst>
      <p:ext uri="{BB962C8B-B14F-4D97-AF65-F5344CB8AC3E}">
        <p14:creationId xmlns:p14="http://schemas.microsoft.com/office/powerpoint/2010/main" val="3332244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0000"/>
            </a:gs>
            <a:gs pos="39999">
              <a:srgbClr val="0A128C"/>
            </a:gs>
            <a:gs pos="70000">
              <a:srgbClr val="181CC7"/>
            </a:gs>
            <a:gs pos="88000">
              <a:srgbClr val="7005D4"/>
            </a:gs>
            <a:gs pos="100000">
              <a:srgbClr val="8C3D91"/>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A6E415-6BF3-4366-9A75-4E6A9A99EC1C}" type="datetimeFigureOut">
              <a:rPr lang="en-US" smtClean="0"/>
              <a:pPr/>
              <a:t>12/4/2012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D67262-A06B-4315-9EAC-D99B63EB5DD8}" type="slidenum">
              <a:rPr lang="en-US" smtClean="0"/>
              <a:pPr/>
              <a:t>‹#›</a:t>
            </a:fld>
            <a:endParaRPr lang="en-US" dirty="0"/>
          </a:p>
        </p:txBody>
      </p:sp>
    </p:spTree>
    <p:extLst>
      <p:ext uri="{BB962C8B-B14F-4D97-AF65-F5344CB8AC3E}">
        <p14:creationId xmlns:p14="http://schemas.microsoft.com/office/powerpoint/2010/main" val="3157895206"/>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hyperlink" Target="mailto:mmorales@s4is.or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www.youtube.com/watch?v=zf-O1vMueUk" TargetMode="Externa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3" Type="http://schemas.openxmlformats.org/officeDocument/2006/relationships/hyperlink" Target="http://www.scientificamerican.com/article.cfm?id=childhood-obesity-best" TargetMode="External"/><Relationship Id="rId2" Type="http://schemas.openxmlformats.org/officeDocument/2006/relationships/hyperlink" Target="http://helpingprofessions.kaplan.edu/articles/early_childhood/Childhood_Obesity_" TargetMode="External"/><Relationship Id="rId1" Type="http://schemas.openxmlformats.org/officeDocument/2006/relationships/slideLayout" Target="../slideLayouts/slideLayout2.xml"/><Relationship Id="rId4" Type="http://schemas.openxmlformats.org/officeDocument/2006/relationships/hyperlink" Target="http://kidshealth.org/parent/general/body/overweight_obesity.html"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aspe.hhs.gov/health/reports/child_obesity/" TargetMode="External"/><Relationship Id="rId2" Type="http://schemas.openxmlformats.org/officeDocument/2006/relationships/hyperlink" Target="http://www.cdc.gov/nchs/data/hestat/obesity_child_07_08/obesity_child_07_08.ht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youtube.com/watch?v=zf-O1vMueUk" TargetMode="Externa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mailto:mmorales@s4is.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chemeClr val="accent4">
              <a:lumMod val="40000"/>
              <a:lumOff val="60000"/>
            </a:schemeClr>
          </a:solidFill>
          <a:effectLst>
            <a:glow rad="127000">
              <a:srgbClr val="6600FF"/>
            </a:glow>
          </a:effectLst>
        </p:spPr>
        <p:txBody>
          <a:bodyPr>
            <a:normAutofit fontScale="90000"/>
            <a:scene3d>
              <a:camera prst="orthographicFront">
                <a:rot lat="0" lon="0" rev="0"/>
              </a:camera>
              <a:lightRig rig="glow" dir="t">
                <a:rot lat="0" lon="0" rev="3600000"/>
              </a:lightRig>
            </a:scene3d>
            <a:sp3d prstMaterial="softEdge">
              <a:bevelT w="29210" h="16510"/>
              <a:bevelB w="44450" h="82550"/>
              <a:contourClr>
                <a:schemeClr val="accent4">
                  <a:alpha val="95000"/>
                </a:schemeClr>
              </a:contourClr>
            </a:sp3d>
          </a:bodyPr>
          <a:lstStyle/>
          <a:p>
            <a:r>
              <a:rPr lang="en-US" b="1" dirty="0" smtClean="0">
                <a:ln>
                  <a:prstDash val="solid"/>
                </a:ln>
                <a:solidFill>
                  <a:srgbClr val="9933FF"/>
                </a:solidFill>
                <a:effectLst>
                  <a:outerShdw blurRad="254000" dir="660000" sx="102000" sy="102000" algn="tl">
                    <a:schemeClr val="accent4">
                      <a:tint val="80000"/>
                      <a:satMod val="250000"/>
                    </a:schemeClr>
                  </a:outerShdw>
                </a:effectLst>
              </a:rPr>
              <a:t/>
            </a:r>
            <a:br>
              <a:rPr lang="en-US" b="1" dirty="0" smtClean="0">
                <a:ln>
                  <a:prstDash val="solid"/>
                </a:ln>
                <a:solidFill>
                  <a:srgbClr val="9933FF"/>
                </a:solidFill>
                <a:effectLst>
                  <a:outerShdw blurRad="254000" dir="660000" sx="102000" sy="102000" algn="tl">
                    <a:schemeClr val="accent4">
                      <a:tint val="80000"/>
                      <a:satMod val="250000"/>
                    </a:schemeClr>
                  </a:outerShdw>
                </a:effectLst>
              </a:rPr>
            </a:br>
            <a:r>
              <a:rPr lang="en-US" u="sng" dirty="0" smtClean="0">
                <a:ln>
                  <a:prstDash val="solid"/>
                </a:ln>
                <a:solidFill>
                  <a:srgbClr val="9933FF"/>
                </a:solidFill>
                <a:effectLst>
                  <a:outerShdw blurRad="254000" dir="660000" sx="102000" sy="102000" algn="tl">
                    <a:schemeClr val="accent4">
                      <a:tint val="80000"/>
                      <a:satMod val="250000"/>
                    </a:schemeClr>
                  </a:outerShdw>
                </a:effectLst>
              </a:rPr>
              <a:t>Healthy </a:t>
            </a:r>
            <a:r>
              <a:rPr lang="en-US" u="sng" dirty="0" smtClean="0">
                <a:ln>
                  <a:prstDash val="solid"/>
                </a:ln>
                <a:effectLst>
                  <a:outerShdw blurRad="254000" dir="660000" sx="102000" sy="102000" algn="tl">
                    <a:schemeClr val="accent4">
                      <a:tint val="80000"/>
                      <a:satMod val="250000"/>
                    </a:schemeClr>
                  </a:outerShdw>
                </a:effectLst>
              </a:rPr>
              <a:t>Living </a:t>
            </a:r>
            <a:r>
              <a:rPr lang="en-US" u="sng" dirty="0" smtClean="0">
                <a:ln>
                  <a:prstDash val="solid"/>
                </a:ln>
                <a:solidFill>
                  <a:srgbClr val="9933FF"/>
                </a:solidFill>
                <a:effectLst>
                  <a:outerShdw blurRad="254000" dir="660000" sx="102000" sy="102000" algn="tl">
                    <a:schemeClr val="accent4">
                      <a:tint val="80000"/>
                      <a:satMod val="250000"/>
                    </a:schemeClr>
                  </a:outerShdw>
                </a:effectLst>
              </a:rPr>
              <a:t>for </a:t>
            </a:r>
            <a:r>
              <a:rPr lang="en-US" u="sng" dirty="0" smtClean="0">
                <a:ln>
                  <a:prstDash val="solid"/>
                </a:ln>
                <a:effectLst>
                  <a:outerShdw blurRad="254000" dir="660000" sx="102000" sy="102000" algn="tl">
                    <a:schemeClr val="accent4">
                      <a:tint val="80000"/>
                      <a:satMod val="250000"/>
                    </a:schemeClr>
                  </a:outerShdw>
                </a:effectLst>
              </a:rPr>
              <a:t>Children</a:t>
            </a:r>
            <a:r>
              <a:rPr lang="en-US" u="sng" dirty="0" smtClean="0">
                <a:ln>
                  <a:prstDash val="solid"/>
                </a:ln>
                <a:solidFill>
                  <a:srgbClr val="9933FF"/>
                </a:solidFill>
                <a:effectLst>
                  <a:outerShdw blurRad="254000" dir="660000" sx="102000" sy="102000" algn="tl">
                    <a:schemeClr val="accent4">
                      <a:tint val="80000"/>
                      <a:satMod val="250000"/>
                    </a:schemeClr>
                  </a:outerShdw>
                </a:effectLst>
              </a:rPr>
              <a:t> in </a:t>
            </a:r>
            <a:r>
              <a:rPr lang="en-US" u="sng" dirty="0" smtClean="0">
                <a:ln>
                  <a:prstDash val="solid"/>
                </a:ln>
                <a:effectLst>
                  <a:outerShdw blurRad="254000" dir="660000" sx="102000" sy="102000" algn="tl">
                    <a:schemeClr val="accent4">
                      <a:tint val="80000"/>
                      <a:satMod val="250000"/>
                    </a:schemeClr>
                  </a:outerShdw>
                </a:effectLst>
              </a:rPr>
              <a:t>Schools</a:t>
            </a:r>
            <a:r>
              <a:rPr lang="en-US" u="sng" dirty="0" smtClean="0">
                <a:ln>
                  <a:prstDash val="solid"/>
                </a:ln>
                <a:solidFill>
                  <a:srgbClr val="9933FF"/>
                </a:solidFill>
                <a:effectLst>
                  <a:outerShdw blurRad="254000" dir="660000" sx="102000" sy="102000" algn="tl">
                    <a:schemeClr val="accent4">
                      <a:tint val="80000"/>
                      <a:satMod val="250000"/>
                    </a:schemeClr>
                  </a:outerShdw>
                </a:effectLst>
              </a:rPr>
              <a:t> Throughout </a:t>
            </a:r>
            <a:r>
              <a:rPr lang="en-US" u="sng" dirty="0" smtClean="0">
                <a:ln>
                  <a:prstDash val="solid"/>
                </a:ln>
                <a:effectLst>
                  <a:outerShdw blurRad="254000" dir="660000" sx="102000" sy="102000" algn="tl">
                    <a:schemeClr val="accent4">
                      <a:tint val="80000"/>
                      <a:satMod val="250000"/>
                    </a:schemeClr>
                  </a:outerShdw>
                </a:effectLst>
              </a:rPr>
              <a:t>America</a:t>
            </a:r>
            <a: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254000" dir="660000" sx="102000" sy="102000" algn="tl">
                    <a:schemeClr val="accent4">
                      <a:tint val="80000"/>
                      <a:satMod val="250000"/>
                    </a:schemeClr>
                  </a:outerShdw>
                </a:effectLst>
              </a:rPr>
              <a:t/>
            </a:r>
            <a:b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254000" dir="660000" sx="102000" sy="102000" algn="tl">
                    <a:schemeClr val="accent4">
                      <a:tint val="80000"/>
                      <a:satMod val="250000"/>
                    </a:schemeClr>
                  </a:outerShdw>
                </a:effectLst>
              </a:rPr>
            </a:br>
            <a:endPar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254000" dir="660000" sx="102000" sy="102000" algn="tl">
                  <a:schemeClr val="accent4">
                    <a:tint val="80000"/>
                    <a:satMod val="250000"/>
                  </a:schemeClr>
                </a:outerShdw>
              </a:effectLst>
            </a:endParaRPr>
          </a:p>
        </p:txBody>
      </p:sp>
      <p:sp>
        <p:nvSpPr>
          <p:cNvPr id="3" name="Subtitle 2"/>
          <p:cNvSpPr>
            <a:spLocks noGrp="1"/>
          </p:cNvSpPr>
          <p:nvPr>
            <p:ph type="subTitle" idx="1"/>
          </p:nvPr>
        </p:nvSpPr>
        <p:spPr>
          <a:xfrm>
            <a:off x="1469698" y="4343400"/>
            <a:ext cx="6400800" cy="1752600"/>
          </a:xfrm>
          <a:solidFill>
            <a:schemeClr val="accent4">
              <a:lumMod val="60000"/>
              <a:lumOff val="40000"/>
            </a:schemeClr>
          </a:solidFill>
          <a:ln>
            <a:solidFill>
              <a:srgbClr val="6600FF"/>
            </a:solidFill>
          </a:ln>
        </p:spPr>
        <p:txBody>
          <a:bodyPr>
            <a:normAutofit fontScale="55000" lnSpcReduction="20000"/>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en-US" b="1" dirty="0" smtClean="0">
                <a:ln>
                  <a:prstDash val="solid"/>
                </a:ln>
                <a:solidFill>
                  <a:schemeClr val="tx1"/>
                </a:solidFill>
                <a:effectLst>
                  <a:outerShdw blurRad="88000" dist="50800" dir="5040000" algn="tl">
                    <a:schemeClr val="accent4">
                      <a:tint val="80000"/>
                      <a:satMod val="250000"/>
                      <a:alpha val="45000"/>
                    </a:schemeClr>
                  </a:outerShdw>
                </a:effectLst>
              </a:rPr>
              <a:t>Let’s Put An End to Childhood Obesity</a:t>
            </a:r>
          </a:p>
          <a:p>
            <a:r>
              <a:rPr lang="en-US" b="1" dirty="0" smtClean="0">
                <a:ln>
                  <a:prstDash val="solid"/>
                </a:ln>
                <a:solidFill>
                  <a:srgbClr val="9933FF"/>
                </a:solidFill>
                <a:effectLst>
                  <a:outerShdw blurRad="88000" dist="50800" dir="5040000" algn="tl">
                    <a:schemeClr val="accent4">
                      <a:tint val="80000"/>
                      <a:satMod val="250000"/>
                      <a:alpha val="45000"/>
                    </a:schemeClr>
                  </a:outerShdw>
                </a:effectLst>
              </a:rPr>
              <a:t>Midterm Project and Presentation</a:t>
            </a:r>
          </a:p>
          <a:p>
            <a:r>
              <a:rPr lang="en-US" b="1" dirty="0" smtClean="0"/>
              <a:t>Action </a:t>
            </a:r>
            <a:r>
              <a:rPr lang="en-US" b="1" dirty="0"/>
              <a:t>Research Project</a:t>
            </a:r>
          </a:p>
          <a:p>
            <a:r>
              <a:rPr lang="en-US" b="1" dirty="0">
                <a:ln>
                  <a:prstDash val="solid"/>
                </a:ln>
                <a:solidFill>
                  <a:srgbClr val="9933FF"/>
                </a:solidFill>
                <a:effectLst>
                  <a:outerShdw blurRad="88000" dist="50800" dir="5040000" algn="tl">
                    <a:schemeClr val="accent4">
                      <a:tint val="80000"/>
                      <a:satMod val="250000"/>
                      <a:alpha val="45000"/>
                    </a:schemeClr>
                  </a:outerShdw>
                </a:effectLst>
              </a:rPr>
              <a:t>Michelle Morales</a:t>
            </a:r>
          </a:p>
          <a:p>
            <a:r>
              <a:rPr lang="en-US" b="1" dirty="0" smtClean="0"/>
              <a:t>EDUC 7201 </a:t>
            </a:r>
            <a:r>
              <a:rPr lang="en-US" b="1" dirty="0"/>
              <a:t>T</a:t>
            </a:r>
          </a:p>
          <a:p>
            <a:r>
              <a:rPr lang="en-US" b="1" dirty="0">
                <a:solidFill>
                  <a:srgbClr val="9933FF"/>
                </a:solidFill>
              </a:rPr>
              <a:t>Fall </a:t>
            </a:r>
            <a:r>
              <a:rPr lang="en-US" b="1" dirty="0" smtClean="0">
                <a:solidFill>
                  <a:srgbClr val="9933FF"/>
                </a:solidFill>
              </a:rPr>
              <a:t>2012</a:t>
            </a:r>
            <a:endParaRPr lang="en-US" b="1" dirty="0">
              <a:solidFill>
                <a:srgbClr val="9933FF"/>
              </a:solidFill>
            </a:endParaRPr>
          </a:p>
          <a:p>
            <a:endParaRPr lang="en-US" b="1" dirty="0">
              <a:ln>
                <a:prstDash val="solid"/>
              </a:ln>
              <a:solidFill>
                <a:srgbClr val="9933FF"/>
              </a:solidFill>
              <a:effectLst>
                <a:outerShdw blurRad="88000" dist="50800" dir="5040000" algn="tl">
                  <a:schemeClr val="accent4">
                    <a:tint val="80000"/>
                    <a:satMod val="250000"/>
                    <a:alpha val="45000"/>
                  </a:schemeClr>
                </a:outerShdw>
              </a:effectLst>
            </a:endParaRPr>
          </a:p>
        </p:txBody>
      </p:sp>
      <p:pic>
        <p:nvPicPr>
          <p:cNvPr id="4" name="Picture 2" descr="http://dustinmaherfitness.com/wp-content/uploads/2009/08/kids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97782"/>
            <a:ext cx="1901825" cy="126191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www.thetoyzone.com/wp-content/uploads/2008/07/fat_children-300x20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6928"/>
            <a:ext cx="2857500" cy="197167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4.bp.blogspot.com/-yLVDSj8FlQc/UAV5je9LtdI/AAAAAAAAAnw/0TPPJIbd83Q/s1600/kid-eating-veggies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4200" y="360202"/>
            <a:ext cx="1901825" cy="12619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497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Consent Form (Parents)</a:t>
            </a:r>
            <a:endParaRPr lang="en-US" dirty="0"/>
          </a:p>
        </p:txBody>
      </p:sp>
      <p:sp>
        <p:nvSpPr>
          <p:cNvPr id="3" name="Content Placeholder 2"/>
          <p:cNvSpPr>
            <a:spLocks noGrp="1"/>
          </p:cNvSpPr>
          <p:nvPr>
            <p:ph idx="1"/>
          </p:nvPr>
        </p:nvSpPr>
        <p:spPr>
          <a:xfrm>
            <a:off x="457200" y="1219200"/>
            <a:ext cx="8229600" cy="5486400"/>
          </a:xfrm>
        </p:spPr>
        <p:txBody>
          <a:bodyPr>
            <a:normAutofit fontScale="47500" lnSpcReduction="20000"/>
          </a:bodyPr>
          <a:lstStyle/>
          <a:p>
            <a:r>
              <a:rPr lang="en-US" dirty="0"/>
              <a:t>Dear Parent/ Guardian,</a:t>
            </a:r>
          </a:p>
          <a:p>
            <a:r>
              <a:rPr lang="en-US" dirty="0"/>
              <a:t>I am currently a graduate student in the Childhood Education Masters program at Brooklyn College.  I am currently in the process of working on an Action Research Project based on Obesity in Children and the effect schools have on it. I will be observing your child’s class as well as administering a survey based on their current diet. This survey will not affect your child’s grades in any way and will be anonymous in my study and data records. All findings and results will be reported and shared as a group, which means your child will be anonymous. </a:t>
            </a:r>
          </a:p>
          <a:p>
            <a:r>
              <a:rPr lang="en-US" dirty="0"/>
              <a:t>In order to successfully conduct my research, I am requesting your permission to use your student’s data for my research study.  If you have any questions or concerns, please feel free to contact me via email at </a:t>
            </a:r>
            <a:r>
              <a:rPr lang="en-US" u="sng" dirty="0">
                <a:hlinkClick r:id="rId2"/>
              </a:rPr>
              <a:t>mmorales@s4is.org</a:t>
            </a:r>
            <a:r>
              <a:rPr lang="en-US" dirty="0"/>
              <a:t> or by cell phone at 646-821-0025.</a:t>
            </a:r>
          </a:p>
          <a:p>
            <a:r>
              <a:rPr lang="en-US" dirty="0"/>
              <a:t> </a:t>
            </a:r>
          </a:p>
          <a:p>
            <a:r>
              <a:rPr lang="en-US" dirty="0"/>
              <a:t>Thank you in advance for your support!</a:t>
            </a:r>
          </a:p>
          <a:p>
            <a:r>
              <a:rPr lang="en-US" dirty="0"/>
              <a:t>Sincerely,</a:t>
            </a:r>
          </a:p>
          <a:p>
            <a:r>
              <a:rPr lang="en-US" dirty="0"/>
              <a:t> </a:t>
            </a:r>
          </a:p>
          <a:p>
            <a:r>
              <a:rPr lang="en-US" dirty="0"/>
              <a:t>Michelle Morales</a:t>
            </a:r>
          </a:p>
          <a:p>
            <a:r>
              <a:rPr lang="en-US" dirty="0"/>
              <a:t> </a:t>
            </a:r>
          </a:p>
          <a:p>
            <a:r>
              <a:rPr lang="en-US" dirty="0"/>
              <a:t> </a:t>
            </a:r>
          </a:p>
          <a:p>
            <a:r>
              <a:rPr lang="en-US" dirty="0"/>
              <a:t> </a:t>
            </a:r>
          </a:p>
          <a:p>
            <a:r>
              <a:rPr lang="en-US" dirty="0"/>
              <a:t>I give __________________________________________________________ (Student’s name) permission to take part in the research study.</a:t>
            </a:r>
          </a:p>
          <a:p>
            <a:r>
              <a:rPr lang="en-US" dirty="0"/>
              <a:t> </a:t>
            </a:r>
          </a:p>
          <a:p>
            <a:r>
              <a:rPr lang="en-US" dirty="0"/>
              <a:t> </a:t>
            </a:r>
          </a:p>
          <a:p>
            <a:r>
              <a:rPr lang="en-US" dirty="0"/>
              <a:t> </a:t>
            </a:r>
          </a:p>
          <a:p>
            <a:r>
              <a:rPr lang="en-US" dirty="0"/>
              <a:t> </a:t>
            </a:r>
          </a:p>
          <a:p>
            <a:r>
              <a:rPr lang="en-US" dirty="0"/>
              <a:t>Parent/Guardian Signature :					                  Date:</a:t>
            </a:r>
          </a:p>
          <a:p>
            <a:endParaRPr lang="en-US" dirty="0"/>
          </a:p>
        </p:txBody>
      </p:sp>
    </p:spTree>
    <p:extLst>
      <p:ext uri="{BB962C8B-B14F-4D97-AF65-F5344CB8AC3E}">
        <p14:creationId xmlns:p14="http://schemas.microsoft.com/office/powerpoint/2010/main" val="24969702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Instruments (Survey) </a:t>
            </a:r>
            <a:endParaRPr lang="en-US" dirty="0"/>
          </a:p>
        </p:txBody>
      </p:sp>
      <p:sp>
        <p:nvSpPr>
          <p:cNvPr id="3" name="Content Placeholder 2"/>
          <p:cNvSpPr>
            <a:spLocks noGrp="1"/>
          </p:cNvSpPr>
          <p:nvPr>
            <p:ph idx="1"/>
          </p:nvPr>
        </p:nvSpPr>
        <p:spPr>
          <a:xfrm>
            <a:off x="457200" y="685800"/>
            <a:ext cx="8229600" cy="6400800"/>
          </a:xfrm>
        </p:spPr>
        <p:txBody>
          <a:bodyPr>
            <a:normAutofit fontScale="40000" lnSpcReduction="20000"/>
          </a:bodyPr>
          <a:lstStyle/>
          <a:p>
            <a:r>
              <a:rPr lang="en-US" dirty="0"/>
              <a:t>Questionnaire</a:t>
            </a:r>
          </a:p>
          <a:p>
            <a:r>
              <a:rPr lang="en-US" dirty="0"/>
              <a:t>There are no right or wrong answers to the questionnaire; please put a capital ‘X’ in the space provided that applies to you. ***Only Ms. Morales will be reading this***</a:t>
            </a:r>
          </a:p>
          <a:p>
            <a:endParaRPr lang="en-US" dirty="0"/>
          </a:p>
          <a:p>
            <a:endParaRPr lang="en-US" dirty="0"/>
          </a:p>
          <a:p>
            <a:r>
              <a:rPr lang="en-US" dirty="0"/>
              <a:t>1.	How old are you? ____</a:t>
            </a:r>
          </a:p>
          <a:p>
            <a:r>
              <a:rPr lang="en-US" dirty="0"/>
              <a:t>2.	What grade are you in? ___</a:t>
            </a:r>
          </a:p>
          <a:p>
            <a:r>
              <a:rPr lang="en-US" dirty="0"/>
              <a:t>3.	Male__ Female__</a:t>
            </a:r>
          </a:p>
          <a:p>
            <a:r>
              <a:rPr lang="en-US" dirty="0"/>
              <a:t>4.	What is your race/nationality? _______________________________________</a:t>
            </a:r>
          </a:p>
          <a:p>
            <a:r>
              <a:rPr lang="en-US" dirty="0"/>
              <a:t>5.	Do you consider yourself a healthy child? Yes___ No___ </a:t>
            </a:r>
          </a:p>
          <a:p>
            <a:r>
              <a:rPr lang="en-US" dirty="0"/>
              <a:t>6.	Do you consider yourself fat? Yes___ No___</a:t>
            </a:r>
          </a:p>
          <a:p>
            <a:r>
              <a:rPr lang="en-US" dirty="0"/>
              <a:t>7.	Do you consider yourself skinny? Yes___ No___</a:t>
            </a:r>
          </a:p>
          <a:p>
            <a:r>
              <a:rPr lang="en-US" dirty="0"/>
              <a:t>8.	Do you consider yourself average/normal weight? Yes___ No___</a:t>
            </a:r>
          </a:p>
          <a:p>
            <a:r>
              <a:rPr lang="en-US" dirty="0"/>
              <a:t>9.	Do you wish you were skinnier? Yes___ No___ I don’t care___</a:t>
            </a:r>
          </a:p>
          <a:p>
            <a:r>
              <a:rPr lang="en-US" dirty="0"/>
              <a:t>10.	Do you wish you were heavier/weighed more? Yes___ No___ I don’t care___</a:t>
            </a:r>
          </a:p>
          <a:p>
            <a:r>
              <a:rPr lang="en-US" dirty="0"/>
              <a:t>11.	Have you ever been made fun of for being fat/skinny? Yes___ No___</a:t>
            </a:r>
          </a:p>
          <a:p>
            <a:r>
              <a:rPr lang="en-US" dirty="0"/>
              <a:t>12.	Did it hurt your feelings? Yes___ No___</a:t>
            </a:r>
          </a:p>
          <a:p>
            <a:r>
              <a:rPr lang="en-US" dirty="0"/>
              <a:t>13.	Do you care about your weight? Yes___ No___</a:t>
            </a:r>
          </a:p>
          <a:p>
            <a:r>
              <a:rPr lang="en-US" dirty="0"/>
              <a:t>14.	Do you care about how you look/your appearance? Yes___ No___</a:t>
            </a:r>
          </a:p>
          <a:p>
            <a:r>
              <a:rPr lang="en-US" dirty="0"/>
              <a:t>15.	Do your parents ever tell you that you’re too fat or too skinny? Yes___ No___</a:t>
            </a:r>
          </a:p>
          <a:p>
            <a:r>
              <a:rPr lang="en-US" dirty="0"/>
              <a:t>16.	How often do you exercise?  Daily __1-3 times a week__ Less than once a week __Never¬¬¬___</a:t>
            </a:r>
          </a:p>
          <a:p>
            <a:r>
              <a:rPr lang="en-US" dirty="0"/>
              <a:t>17.	What do you do for exercise? _______________________________________</a:t>
            </a:r>
          </a:p>
          <a:p>
            <a:r>
              <a:rPr lang="en-US" dirty="0"/>
              <a:t>18.	On average how many hours of TV do you watch? _____________________</a:t>
            </a:r>
          </a:p>
          <a:p>
            <a:r>
              <a:rPr lang="en-US" dirty="0"/>
              <a:t>19.	On average how many hours are you sitting playing video games? _________</a:t>
            </a:r>
          </a:p>
          <a:p>
            <a:r>
              <a:rPr lang="en-US" dirty="0"/>
              <a:t>20.	How often do you walk to school?  Daily __1-3 times a week__ Less than once a week __Never¬¬¬___</a:t>
            </a:r>
          </a:p>
          <a:p>
            <a:r>
              <a:rPr lang="en-US" dirty="0"/>
              <a:t>21.	How often do you have gym?  Daily __1-3 times a week__ Less than once a week __Never¬¬¬___</a:t>
            </a:r>
          </a:p>
          <a:p>
            <a:r>
              <a:rPr lang="en-US" dirty="0"/>
              <a:t>22.	What do you usually do/play during gym? ____________________________</a:t>
            </a:r>
          </a:p>
          <a:p>
            <a:r>
              <a:rPr lang="en-US" dirty="0"/>
              <a:t>23.	How often do you have recess?  Daily __1-3 times a week__ Less than once a week __Never¬¬¬___</a:t>
            </a:r>
          </a:p>
          <a:p>
            <a:r>
              <a:rPr lang="en-US" dirty="0"/>
              <a:t>24.	What do you usually do/play during recess? ___________________________</a:t>
            </a:r>
          </a:p>
          <a:p>
            <a:endParaRPr lang="en-US" dirty="0"/>
          </a:p>
        </p:txBody>
      </p:sp>
    </p:spTree>
    <p:extLst>
      <p:ext uri="{BB962C8B-B14F-4D97-AF65-F5344CB8AC3E}">
        <p14:creationId xmlns:p14="http://schemas.microsoft.com/office/powerpoint/2010/main" val="21935506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95400"/>
            <a:ext cx="8229600" cy="5410200"/>
          </a:xfrm>
        </p:spPr>
        <p:txBody>
          <a:bodyPr>
            <a:normAutofit fontScale="40000" lnSpcReduction="20000"/>
          </a:bodyPr>
          <a:lstStyle/>
          <a:p>
            <a:r>
              <a:rPr lang="en-US" dirty="0"/>
              <a:t>25.	Do you wish you had gym more often? Yes___ No___ I don’t care___</a:t>
            </a:r>
          </a:p>
          <a:p>
            <a:r>
              <a:rPr lang="en-US" dirty="0"/>
              <a:t>26.	Do you wish you had recess for a longer amount of time? Yes___ No___ I don’t care___</a:t>
            </a:r>
          </a:p>
          <a:p>
            <a:r>
              <a:rPr lang="en-US" dirty="0"/>
              <a:t>27.	Does our school help you learn about healthy eating and being physically fit?</a:t>
            </a:r>
          </a:p>
          <a:p>
            <a:r>
              <a:rPr lang="en-US" dirty="0"/>
              <a:t>Yes___ No___</a:t>
            </a:r>
          </a:p>
          <a:p>
            <a:r>
              <a:rPr lang="en-US" dirty="0"/>
              <a:t>28.	Did your old school help you learn about healthy eating and being physically fit? Yes___ No___</a:t>
            </a:r>
          </a:p>
          <a:p>
            <a:r>
              <a:rPr lang="en-US" dirty="0"/>
              <a:t>29.	How often do you eat breakfast? Daily __1-3 times a week__ Less than once a week __Never¬¬¬___</a:t>
            </a:r>
          </a:p>
          <a:p>
            <a:r>
              <a:rPr lang="en-US" dirty="0"/>
              <a:t>30.	What do you eat for breakfast most days? _____________________________</a:t>
            </a:r>
          </a:p>
          <a:p>
            <a:r>
              <a:rPr lang="en-US" dirty="0"/>
              <a:t>31.	Do you like school lunch? Yes___ No___ Sometimes___</a:t>
            </a:r>
          </a:p>
          <a:p>
            <a:r>
              <a:rPr lang="en-US" dirty="0"/>
              <a:t>32.	How often do you eat school lunch? Daily __1-3 times a week__ Less than once a week __Never¬¬¬___</a:t>
            </a:r>
          </a:p>
          <a:p>
            <a:r>
              <a:rPr lang="en-US" dirty="0"/>
              <a:t>33.	How often do you bring your own lunch from home? Daily __1-3 times a week__ Once a month ___ Less than once a week __Never¬¬¬___</a:t>
            </a:r>
          </a:p>
          <a:p>
            <a:r>
              <a:rPr lang="en-US" dirty="0"/>
              <a:t>34.	What do you usually eat for lunch? ___________________________________</a:t>
            </a:r>
          </a:p>
          <a:p>
            <a:r>
              <a:rPr lang="en-US" dirty="0"/>
              <a:t>35.	What are some of you favorite foods they serve at lunch time? __________________________________________________________</a:t>
            </a:r>
          </a:p>
          <a:p>
            <a:r>
              <a:rPr lang="en-US" dirty="0"/>
              <a:t>36.	What do you usually eat for dinner? _________________________________________________________</a:t>
            </a:r>
          </a:p>
          <a:p>
            <a:r>
              <a:rPr lang="en-US" dirty="0"/>
              <a:t>37.	Who cooks at home? _____________________________________________</a:t>
            </a:r>
          </a:p>
          <a:p>
            <a:r>
              <a:rPr lang="en-US" dirty="0"/>
              <a:t>38.	Do you worry about what you eat? Yes___ No___ Sometimes___</a:t>
            </a:r>
          </a:p>
          <a:p>
            <a:r>
              <a:rPr lang="en-US" dirty="0"/>
              <a:t>39.	Do you eat whatever tastes good even if you know it’s not healthy? Yes___ No___ Sometimes___</a:t>
            </a:r>
          </a:p>
          <a:p>
            <a:r>
              <a:rPr lang="en-US" dirty="0"/>
              <a:t>40.	How often do you eat fried food? </a:t>
            </a:r>
          </a:p>
          <a:p>
            <a:r>
              <a:rPr lang="en-US" dirty="0"/>
              <a:t>      Daily __1-3 times a </a:t>
            </a:r>
            <a:r>
              <a:rPr lang="en-US" dirty="0" err="1"/>
              <a:t>week__Less</a:t>
            </a:r>
            <a:r>
              <a:rPr lang="en-US" dirty="0"/>
              <a:t> than once a week __Never¬¬¬___</a:t>
            </a:r>
          </a:p>
          <a:p>
            <a:r>
              <a:rPr lang="en-US" dirty="0"/>
              <a:t>41.	What type of milk do you use most often?  </a:t>
            </a:r>
          </a:p>
          <a:p>
            <a:r>
              <a:rPr lang="en-US" dirty="0"/>
              <a:t>      None__ Skim__ Whole__ Soy__ Chocolate__ Other_____</a:t>
            </a:r>
          </a:p>
          <a:p>
            <a:r>
              <a:rPr lang="en-US" dirty="0"/>
              <a:t>42.	How often do you add salt to food when eating?</a:t>
            </a:r>
          </a:p>
          <a:p>
            <a:r>
              <a:rPr lang="en-US" dirty="0"/>
              <a:t>Usually___ Sometimes____ Rarely___ Never__</a:t>
            </a:r>
          </a:p>
          <a:p>
            <a:r>
              <a:rPr lang="en-US" dirty="0"/>
              <a:t>43.	How often do you eat fruit and vegetables?</a:t>
            </a:r>
          </a:p>
          <a:p>
            <a:r>
              <a:rPr lang="en-US" dirty="0"/>
              <a:t>Daily___2/3 times a day___5 times a day___ Sometimes____ Never__</a:t>
            </a:r>
          </a:p>
          <a:p>
            <a:pPr marL="0" indent="0">
              <a:buNone/>
            </a:pPr>
            <a:endParaRPr lang="en-US" dirty="0"/>
          </a:p>
        </p:txBody>
      </p:sp>
      <p:sp>
        <p:nvSpPr>
          <p:cNvPr id="4" name="Rectangle 3"/>
          <p:cNvSpPr/>
          <p:nvPr/>
        </p:nvSpPr>
        <p:spPr>
          <a:xfrm>
            <a:off x="533400" y="609600"/>
            <a:ext cx="8077200" cy="523220"/>
          </a:xfrm>
          <a:prstGeom prst="rect">
            <a:avLst/>
          </a:prstGeom>
        </p:spPr>
        <p:txBody>
          <a:bodyPr wrap="square">
            <a:spAutoFit/>
          </a:bodyPr>
          <a:lstStyle/>
          <a:p>
            <a:pPr algn="ctr"/>
            <a:r>
              <a:rPr lang="en-US" sz="2800" dirty="0"/>
              <a:t>Instruments (Survey</a:t>
            </a:r>
            <a:r>
              <a:rPr lang="en-US" sz="2800" dirty="0" smtClean="0"/>
              <a:t>) Continued </a:t>
            </a:r>
            <a:endParaRPr lang="en-US" sz="2800" dirty="0"/>
          </a:p>
        </p:txBody>
      </p:sp>
    </p:spTree>
    <p:extLst>
      <p:ext uri="{BB962C8B-B14F-4D97-AF65-F5344CB8AC3E}">
        <p14:creationId xmlns:p14="http://schemas.microsoft.com/office/powerpoint/2010/main" val="35916138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Instruments (Survey) Continued </a:t>
            </a:r>
            <a:endParaRPr lang="en-US" dirty="0"/>
          </a:p>
        </p:txBody>
      </p:sp>
      <p:sp>
        <p:nvSpPr>
          <p:cNvPr id="3" name="Content Placeholder 2"/>
          <p:cNvSpPr>
            <a:spLocks noGrp="1"/>
          </p:cNvSpPr>
          <p:nvPr>
            <p:ph idx="1"/>
          </p:nvPr>
        </p:nvSpPr>
        <p:spPr/>
        <p:txBody>
          <a:bodyPr>
            <a:normAutofit fontScale="47500" lnSpcReduction="20000"/>
          </a:bodyPr>
          <a:lstStyle/>
          <a:p>
            <a:r>
              <a:rPr lang="en-US" dirty="0"/>
              <a:t>44.	How often do you eat snacks between meals?</a:t>
            </a:r>
          </a:p>
          <a:p>
            <a:r>
              <a:rPr lang="en-US" dirty="0"/>
              <a:t>Never___2/3 times a week___Daily____2/3 times daily___</a:t>
            </a:r>
          </a:p>
          <a:p>
            <a:r>
              <a:rPr lang="en-US" dirty="0"/>
              <a:t>45.	What kind of snacks do you eat? _____________________________________</a:t>
            </a:r>
          </a:p>
          <a:p>
            <a:r>
              <a:rPr lang="en-US" dirty="0"/>
              <a:t>46.	How many times a week do you eat fast food / Chinese food?</a:t>
            </a:r>
          </a:p>
          <a:p>
            <a:r>
              <a:rPr lang="en-US" dirty="0"/>
              <a:t>Never___2/3 times a week___5/6 times a </a:t>
            </a:r>
            <a:r>
              <a:rPr lang="en-US" dirty="0" err="1"/>
              <a:t>week___daily</a:t>
            </a:r>
            <a:r>
              <a:rPr lang="en-US" dirty="0"/>
              <a:t>___</a:t>
            </a:r>
          </a:p>
          <a:p>
            <a:r>
              <a:rPr lang="en-US" dirty="0"/>
              <a:t>47.	How often do you eat bread / cereals / potatoes?</a:t>
            </a:r>
          </a:p>
          <a:p>
            <a:r>
              <a:rPr lang="en-US" dirty="0"/>
              <a:t>Never___1/2 times a day___3/4 times a day___5/6 times a day___</a:t>
            </a:r>
          </a:p>
          <a:p>
            <a:r>
              <a:rPr lang="en-US" dirty="0"/>
              <a:t>48.	How often do you consume dairy products (milk, yogurt, cheese)?</a:t>
            </a:r>
          </a:p>
          <a:p>
            <a:r>
              <a:rPr lang="en-US" dirty="0"/>
              <a:t>Never___1/2 times a day___3/4 times a day____</a:t>
            </a:r>
          </a:p>
          <a:p>
            <a:r>
              <a:rPr lang="en-US" dirty="0"/>
              <a:t>49.	How often do you drink water? Daily___2/3 times a day___5 times a day___ Sometimes____ Never__</a:t>
            </a:r>
          </a:p>
          <a:p>
            <a:r>
              <a:rPr lang="en-US" dirty="0"/>
              <a:t>50.	How often do you drink juice? Daily___2/3 times a day___5 times a day___ Sometimes____ Never__</a:t>
            </a:r>
          </a:p>
          <a:p>
            <a:r>
              <a:rPr lang="en-US" dirty="0"/>
              <a:t>51.	How often do you drink soda? Daily___2/3 times a day___5 times a day___ Sometimes____ Never__</a:t>
            </a:r>
          </a:p>
          <a:p>
            <a:r>
              <a:rPr lang="en-US" dirty="0"/>
              <a:t>52.	How well do you know the guidelines of Food Pyramid?</a:t>
            </a:r>
          </a:p>
          <a:p>
            <a:r>
              <a:rPr lang="en-US" dirty="0"/>
              <a:t>Very well ___Fairly well ____ Not well ____ Never heard of it___</a:t>
            </a:r>
          </a:p>
          <a:p>
            <a:r>
              <a:rPr lang="en-US" dirty="0"/>
              <a:t>53.	Are you interested in becoming a healthier eater? Yes___ No___</a:t>
            </a:r>
          </a:p>
          <a:p>
            <a:r>
              <a:rPr lang="en-US" dirty="0"/>
              <a:t>54.	Isn’t </a:t>
            </a:r>
            <a:r>
              <a:rPr lang="en-US" dirty="0" err="1"/>
              <a:t>Ms</a:t>
            </a:r>
            <a:r>
              <a:rPr lang="en-US" dirty="0"/>
              <a:t> Morales the best teacher ever? Yes___ Yes___ Yes___ or Yes___ </a:t>
            </a:r>
          </a:p>
          <a:p>
            <a:endParaRPr lang="en-US" dirty="0"/>
          </a:p>
          <a:p>
            <a:endParaRPr lang="en-US" dirty="0"/>
          </a:p>
          <a:p>
            <a:endParaRPr lang="en-US" dirty="0"/>
          </a:p>
        </p:txBody>
      </p:sp>
    </p:spTree>
    <p:extLst>
      <p:ext uri="{BB962C8B-B14F-4D97-AF65-F5344CB8AC3E}">
        <p14:creationId xmlns:p14="http://schemas.microsoft.com/office/powerpoint/2010/main" val="32418185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Inspirational Video</a:t>
            </a:r>
            <a:endParaRPr lang="en-US" dirty="0"/>
          </a:p>
        </p:txBody>
      </p:sp>
      <p:sp>
        <p:nvSpPr>
          <p:cNvPr id="4" name="Rectangle 3"/>
          <p:cNvSpPr/>
          <p:nvPr/>
        </p:nvSpPr>
        <p:spPr>
          <a:xfrm>
            <a:off x="762000" y="1828800"/>
            <a:ext cx="7772400" cy="1200329"/>
          </a:xfrm>
          <a:prstGeom prst="rect">
            <a:avLst/>
          </a:prstGeom>
        </p:spPr>
        <p:txBody>
          <a:bodyPr wrap="square">
            <a:spAutoFit/>
          </a:bodyPr>
          <a:lstStyle/>
          <a:p>
            <a:r>
              <a:rPr lang="en-US" sz="3600" dirty="0">
                <a:hlinkClick r:id="rId2"/>
              </a:rPr>
              <a:t>http://www.youtube.com/watch?v=zf-O1vMueUk</a:t>
            </a:r>
            <a:r>
              <a:rPr lang="en-US" sz="3600" dirty="0"/>
              <a:t> </a:t>
            </a:r>
          </a:p>
        </p:txBody>
      </p:sp>
      <p:pic>
        <p:nvPicPr>
          <p:cNvPr id="5" name="Picture 6" descr="http://shapeupus.com/wp-content/uploads/2011/12/Aerobic-Exercise-for-Kids.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495800" y="3399844"/>
            <a:ext cx="4419600" cy="2980779"/>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http://www.essence.com/sites/default/files/images/embed/michelle-obama-workou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3404813"/>
            <a:ext cx="4038599" cy="29758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19179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457200" y="1447800"/>
            <a:ext cx="8229600" cy="5181600"/>
          </a:xfrm>
        </p:spPr>
        <p:txBody>
          <a:bodyPr>
            <a:normAutofit fontScale="32500" lnSpcReduction="20000"/>
          </a:bodyPr>
          <a:lstStyle/>
          <a:p>
            <a:r>
              <a:rPr lang="en-US" dirty="0" smtClean="0"/>
              <a:t> </a:t>
            </a:r>
            <a:r>
              <a:rPr lang="en-US" dirty="0"/>
              <a:t>Battista, </a:t>
            </a:r>
            <a:r>
              <a:rPr lang="en-US" dirty="0" err="1"/>
              <a:t>Ludmila</a:t>
            </a:r>
            <a:r>
              <a:rPr lang="en-US" dirty="0"/>
              <a:t>. (May 2010). Childhood Obesity: What Schools Can Do To Make a </a:t>
            </a:r>
            <a:r>
              <a:rPr lang="en-US" dirty="0" smtClean="0"/>
              <a:t>Difference</a:t>
            </a:r>
            <a:r>
              <a:rPr lang="en-US" dirty="0"/>
              <a:t>. In 	Helping Professions Kaplan University. Retrieved October 23, 2012, from </a:t>
            </a:r>
            <a:r>
              <a:rPr lang="en-US" u="sng" dirty="0" smtClean="0">
                <a:hlinkClick r:id="rId2"/>
              </a:rPr>
              <a:t>http</a:t>
            </a:r>
            <a:r>
              <a:rPr lang="en-US" u="sng" dirty="0">
                <a:hlinkClick r:id="rId2"/>
              </a:rPr>
              <a:t>://helpingprofessions.kaplan.edu/articles/early_childhood/Childhood_Obesity_</a:t>
            </a:r>
            <a:r>
              <a:rPr lang="en-US" dirty="0"/>
              <a:t> </a:t>
            </a:r>
          </a:p>
          <a:p>
            <a:endParaRPr lang="en-US" dirty="0"/>
          </a:p>
          <a:p>
            <a:r>
              <a:rPr lang="en-US" dirty="0"/>
              <a:t>Brown, T. and </a:t>
            </a:r>
            <a:r>
              <a:rPr lang="en-US" dirty="0" err="1"/>
              <a:t>Summerbell</a:t>
            </a:r>
            <a:r>
              <a:rPr lang="en-US" dirty="0"/>
              <a:t>, C. (2009), Systematic review of school-based interventions that </a:t>
            </a:r>
            <a:r>
              <a:rPr lang="en-US" dirty="0" smtClean="0"/>
              <a:t>focus </a:t>
            </a:r>
            <a:r>
              <a:rPr lang="en-US" dirty="0"/>
              <a:t>on changing dietary intake and physical activity levels to prevent childhood 	obesity: an update to the obesity guidance produced by the National Institute for Health </a:t>
            </a:r>
            <a:r>
              <a:rPr lang="en-US" dirty="0" smtClean="0"/>
              <a:t>and </a:t>
            </a:r>
            <a:r>
              <a:rPr lang="en-US" dirty="0"/>
              <a:t>Clinical Excellence. Obesity Reviews, 10: 110–141. </a:t>
            </a:r>
            <a:endParaRPr lang="en-US" dirty="0" smtClean="0"/>
          </a:p>
          <a:p>
            <a:endParaRPr lang="en-US" dirty="0"/>
          </a:p>
          <a:p>
            <a:pPr fontAlgn="base"/>
            <a:r>
              <a:rPr lang="en-US" dirty="0"/>
              <a:t>Brownstein, Joseph.  (2011, December 7). Scientific American</a:t>
            </a:r>
            <a:r>
              <a:rPr lang="en-US" b="1" dirty="0"/>
              <a:t> </a:t>
            </a:r>
            <a:r>
              <a:rPr lang="en-US" dirty="0"/>
              <a:t>Childhood Obesity Best Battled 	in Schools Research Finds. </a:t>
            </a:r>
            <a:r>
              <a:rPr lang="en-US" i="1" dirty="0"/>
              <a:t>Scientific America</a:t>
            </a:r>
            <a:r>
              <a:rPr lang="en-US" dirty="0"/>
              <a:t>. Retrieved October 22, 2012, from </a:t>
            </a:r>
            <a:r>
              <a:rPr lang="en-US" u="sng" dirty="0" smtClean="0">
                <a:hlinkClick r:id="rId3"/>
              </a:rPr>
              <a:t>http</a:t>
            </a:r>
            <a:r>
              <a:rPr lang="en-US" u="sng" dirty="0">
                <a:hlinkClick r:id="rId3"/>
              </a:rPr>
              <a:t>://www.scientificamerican.com/article.cfm?id=childhood-obesity-best</a:t>
            </a:r>
            <a:endParaRPr lang="en-US" b="1" dirty="0"/>
          </a:p>
          <a:p>
            <a:pPr fontAlgn="base"/>
            <a:r>
              <a:rPr lang="en-US" dirty="0"/>
              <a:t> </a:t>
            </a:r>
            <a:endParaRPr lang="en-US" b="1" dirty="0"/>
          </a:p>
          <a:p>
            <a:r>
              <a:rPr lang="en-US" dirty="0"/>
              <a:t>Burton, L.J., &amp; </a:t>
            </a:r>
            <a:r>
              <a:rPr lang="en-US" dirty="0" err="1"/>
              <a:t>VanHeest</a:t>
            </a:r>
            <a:r>
              <a:rPr lang="en-US" dirty="0"/>
              <a:t>, J.L. (2007). The Importance of Physical Activity in Closing the </a:t>
            </a:r>
            <a:r>
              <a:rPr lang="en-US" dirty="0" smtClean="0"/>
              <a:t>Achievement </a:t>
            </a:r>
            <a:r>
              <a:rPr lang="en-US" dirty="0"/>
              <a:t>Gap. Quest, 59, 212-218. </a:t>
            </a:r>
            <a:endParaRPr lang="en-US" dirty="0" smtClean="0"/>
          </a:p>
          <a:p>
            <a:endParaRPr lang="en-US" dirty="0"/>
          </a:p>
          <a:p>
            <a:r>
              <a:rPr lang="en-US" dirty="0"/>
              <a:t>Childhood obesity and academic outcome. (2008). </a:t>
            </a:r>
            <a:r>
              <a:rPr lang="en-US" i="1" dirty="0"/>
              <a:t>James B. Hunt, Jr. Institute </a:t>
            </a:r>
            <a:r>
              <a:rPr lang="en-US" i="1" dirty="0" smtClean="0"/>
              <a:t>for</a:t>
            </a:r>
            <a:r>
              <a:rPr lang="en-US" dirty="0"/>
              <a:t> </a:t>
            </a:r>
            <a:r>
              <a:rPr lang="en-US" i="1" dirty="0" smtClean="0"/>
              <a:t>Educational</a:t>
            </a:r>
            <a:r>
              <a:rPr lang="en-US" dirty="0" smtClean="0"/>
              <a:t> </a:t>
            </a:r>
            <a:r>
              <a:rPr lang="en-US" i="1" dirty="0"/>
              <a:t>leadership and Policy.</a:t>
            </a:r>
            <a:endParaRPr lang="en-US" dirty="0"/>
          </a:p>
          <a:p>
            <a:r>
              <a:rPr lang="en-US" dirty="0"/>
              <a:t> </a:t>
            </a:r>
          </a:p>
          <a:p>
            <a:r>
              <a:rPr lang="en-US" dirty="0"/>
              <a:t>Davis, B., &amp; Carpenter, C. (2009). Proximity of fast-food restaurants to schools and adolescent </a:t>
            </a:r>
            <a:r>
              <a:rPr lang="en-US" dirty="0" smtClean="0"/>
              <a:t>obesity</a:t>
            </a:r>
            <a:r>
              <a:rPr lang="en-US" dirty="0"/>
              <a:t>. </a:t>
            </a:r>
            <a:r>
              <a:rPr lang="en-US" i="1" dirty="0"/>
              <a:t>Journal Information</a:t>
            </a:r>
            <a:r>
              <a:rPr lang="en-US" dirty="0"/>
              <a:t>, </a:t>
            </a:r>
            <a:r>
              <a:rPr lang="en-US" i="1" dirty="0"/>
              <a:t>99</a:t>
            </a:r>
            <a:r>
              <a:rPr lang="en-US" dirty="0"/>
              <a:t>(3).</a:t>
            </a:r>
          </a:p>
          <a:p>
            <a:r>
              <a:rPr lang="en-US" dirty="0"/>
              <a:t> </a:t>
            </a:r>
          </a:p>
          <a:p>
            <a:r>
              <a:rPr lang="en-US" dirty="0"/>
              <a:t>Gavin  L. Mary, MD. (October 2012). Overweight and Obesity. In KidsHealth.org. Retrieved </a:t>
            </a:r>
            <a:r>
              <a:rPr lang="en-US" dirty="0" smtClean="0"/>
              <a:t>October </a:t>
            </a:r>
            <a:r>
              <a:rPr lang="en-US" dirty="0"/>
              <a:t>11, </a:t>
            </a:r>
            <a:r>
              <a:rPr lang="en-US" dirty="0" smtClean="0"/>
              <a:t>2012</a:t>
            </a:r>
            <a:r>
              <a:rPr lang="en-US" dirty="0"/>
              <a:t>, from 	</a:t>
            </a:r>
            <a:r>
              <a:rPr lang="en-US" u="sng" dirty="0">
                <a:hlinkClick r:id="rId4"/>
              </a:rPr>
              <a:t>http://kidshealth.org/parent/general/body/overweight_obesity.html#</a:t>
            </a:r>
            <a:r>
              <a:rPr lang="en-US" dirty="0"/>
              <a:t>.</a:t>
            </a:r>
          </a:p>
          <a:p>
            <a:r>
              <a:rPr lang="en-US" dirty="0" err="1"/>
              <a:t>Guinhouva</a:t>
            </a:r>
            <a:r>
              <a:rPr lang="en-US" dirty="0"/>
              <a:t>, C., Hubert, H., DuPont, G. &amp; Durocher, A. (2005).   The recess period: a </a:t>
            </a:r>
            <a:r>
              <a:rPr lang="en-US" dirty="0" smtClean="0"/>
              <a:t>key moment </a:t>
            </a:r>
            <a:r>
              <a:rPr lang="en-US" dirty="0"/>
              <a:t>of prepubescent children’s daily physical activity?  </a:t>
            </a:r>
            <a:r>
              <a:rPr lang="en-US" i="1" dirty="0"/>
              <a:t>The </a:t>
            </a:r>
            <a:r>
              <a:rPr lang="en-US" i="1" dirty="0" smtClean="0"/>
              <a:t>International</a:t>
            </a:r>
            <a:r>
              <a:rPr lang="en-US" dirty="0"/>
              <a:t> </a:t>
            </a:r>
            <a:r>
              <a:rPr lang="en-US" i="1" dirty="0" smtClean="0"/>
              <a:t>Electronic </a:t>
            </a:r>
            <a:r>
              <a:rPr lang="en-US" i="1" dirty="0"/>
              <a:t>Journal of Health Education, </a:t>
            </a:r>
            <a:r>
              <a:rPr lang="en-US" dirty="0"/>
              <a:t>8, 126-134</a:t>
            </a:r>
            <a:r>
              <a:rPr lang="en-US" i="1" dirty="0"/>
              <a:t>.</a:t>
            </a:r>
            <a:endParaRPr lang="en-US" dirty="0"/>
          </a:p>
          <a:p>
            <a:r>
              <a:rPr lang="en-US" dirty="0"/>
              <a:t> </a:t>
            </a:r>
          </a:p>
          <a:p>
            <a:r>
              <a:rPr lang="en-US" dirty="0"/>
              <a:t>Hedley AA, Ogden CL, Johnson CL, Carroll MD, Curtin LR, </a:t>
            </a:r>
            <a:r>
              <a:rPr lang="en-US" dirty="0" err="1"/>
              <a:t>Flegal</a:t>
            </a:r>
            <a:r>
              <a:rPr lang="en-US" dirty="0"/>
              <a:t> KM. Prevalence of 	Overweight and Obesity Among US Children, Adolescents, and Adults, 1999-2002. </a:t>
            </a:r>
            <a:r>
              <a:rPr lang="en-US" i="1" dirty="0" smtClean="0"/>
              <a:t>JAMA</a:t>
            </a:r>
            <a:r>
              <a:rPr lang="en-US" i="1" dirty="0"/>
              <a:t>. </a:t>
            </a:r>
            <a:r>
              <a:rPr lang="en-US" dirty="0"/>
              <a:t>2004;291(23):2847-2850. </a:t>
            </a:r>
            <a:endParaRPr lang="en-US" dirty="0" smtClean="0"/>
          </a:p>
          <a:p>
            <a:endParaRPr lang="en-US" dirty="0"/>
          </a:p>
          <a:p>
            <a:r>
              <a:rPr lang="en-US" dirty="0"/>
              <a:t>Li, J. and Hooker, N. H. (2010), Childhood Obesity and Schools: Evidence From the National </a:t>
            </a:r>
            <a:r>
              <a:rPr lang="en-US" dirty="0" smtClean="0"/>
              <a:t>Survey </a:t>
            </a:r>
            <a:r>
              <a:rPr lang="en-US" dirty="0"/>
              <a:t>of Children's Health. Journal of School Health, 80: 96–103. </a:t>
            </a:r>
            <a:endParaRPr lang="en-US" dirty="0" smtClean="0"/>
          </a:p>
          <a:p>
            <a:endParaRPr lang="en-US" dirty="0"/>
          </a:p>
          <a:p>
            <a:r>
              <a:rPr lang="en-US" dirty="0" err="1"/>
              <a:t>Lobstein</a:t>
            </a:r>
            <a:r>
              <a:rPr lang="en-US" dirty="0"/>
              <a:t>, T., </a:t>
            </a:r>
            <a:r>
              <a:rPr lang="en-US" dirty="0" err="1"/>
              <a:t>Baur</a:t>
            </a:r>
            <a:r>
              <a:rPr lang="en-US" dirty="0"/>
              <a:t>, L. and </a:t>
            </a:r>
            <a:r>
              <a:rPr lang="en-US" dirty="0" err="1"/>
              <a:t>Uauy</a:t>
            </a:r>
            <a:r>
              <a:rPr lang="en-US" dirty="0"/>
              <a:t>, R. (2004), Obesity in children and young people: a crisis in </a:t>
            </a:r>
            <a:r>
              <a:rPr lang="en-US" dirty="0" smtClean="0"/>
              <a:t>public </a:t>
            </a:r>
            <a:r>
              <a:rPr lang="en-US" dirty="0"/>
              <a:t>health. Obesity Reviews, 5: 4–85.. </a:t>
            </a:r>
          </a:p>
          <a:p>
            <a:pPr marL="0" indent="0">
              <a:buNone/>
            </a:pPr>
            <a:endParaRPr lang="en-US" dirty="0" smtClean="0"/>
          </a:p>
          <a:p>
            <a:pPr marL="0" indent="0">
              <a:buNone/>
            </a:pPr>
            <a:r>
              <a:rPr lang="en-US" dirty="0" smtClean="0"/>
              <a:t> </a:t>
            </a:r>
          </a:p>
          <a:p>
            <a:endParaRPr lang="en-US" dirty="0"/>
          </a:p>
        </p:txBody>
      </p:sp>
    </p:spTree>
    <p:extLst>
      <p:ext uri="{BB962C8B-B14F-4D97-AF65-F5344CB8AC3E}">
        <p14:creationId xmlns:p14="http://schemas.microsoft.com/office/powerpoint/2010/main" val="4814452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32500" lnSpcReduction="20000"/>
          </a:bodyPr>
          <a:lstStyle/>
          <a:p>
            <a:r>
              <a:rPr lang="en-US" dirty="0"/>
              <a:t>Lorna E. Thorpe, Deborah G. List, Terry Marx, Linda May, Steven D. </a:t>
            </a:r>
            <a:r>
              <a:rPr lang="en-US" dirty="0" err="1"/>
              <a:t>Helgerson</a:t>
            </a:r>
            <a:r>
              <a:rPr lang="en-US" dirty="0"/>
              <a:t>, and Thomas </a:t>
            </a:r>
            <a:r>
              <a:rPr lang="en-US" dirty="0" smtClean="0"/>
              <a:t>R</a:t>
            </a:r>
            <a:r>
              <a:rPr lang="en-US" dirty="0"/>
              <a:t>. </a:t>
            </a:r>
            <a:r>
              <a:rPr lang="en-US" dirty="0" err="1"/>
              <a:t>Frieden</a:t>
            </a:r>
            <a:r>
              <a:rPr lang="en-US" dirty="0"/>
              <a:t>.  Childhood Obesity in New York City Elementary School Students. </a:t>
            </a:r>
            <a:r>
              <a:rPr lang="en-US" dirty="0" smtClean="0"/>
              <a:t>American </a:t>
            </a:r>
            <a:r>
              <a:rPr lang="en-US" dirty="0"/>
              <a:t>Journal of Public Health: September 2004, Vol. 94, No. 9, pp. 1496-1500. </a:t>
            </a:r>
          </a:p>
          <a:p>
            <a:r>
              <a:rPr lang="en-US" dirty="0"/>
              <a:t> </a:t>
            </a:r>
          </a:p>
          <a:p>
            <a:r>
              <a:rPr lang="en-US" dirty="0"/>
              <a:t>Ogden, C., &amp; Carroll, M. Centers for Disease and Control Prevention, Division of Health</a:t>
            </a:r>
          </a:p>
          <a:p>
            <a:r>
              <a:rPr lang="en-US" dirty="0"/>
              <a:t>and Nutrition Examination Surveys. (2010). </a:t>
            </a:r>
            <a:r>
              <a:rPr lang="en-US" i="1" dirty="0"/>
              <a:t>Prevalence of obesity among children and adolescents: United States, trends 1963–1965 through 2007–2008</a:t>
            </a:r>
            <a:r>
              <a:rPr lang="en-US" dirty="0"/>
              <a:t>. Washington, DC: Retrieved from </a:t>
            </a:r>
            <a:r>
              <a:rPr lang="en-US" u="sng" dirty="0">
                <a:hlinkClick r:id="rId2"/>
              </a:rPr>
              <a:t>http://www.cdc.gov/nchs/data/hestat/obesity_child_07_08/obesity_child_07_08.htm </a:t>
            </a:r>
            <a:endParaRPr lang="en-US" dirty="0"/>
          </a:p>
          <a:p>
            <a:r>
              <a:rPr lang="en-US" dirty="0"/>
              <a:t> </a:t>
            </a:r>
          </a:p>
          <a:p>
            <a:r>
              <a:rPr lang="en-US" dirty="0"/>
              <a:t>Paul J. </a:t>
            </a:r>
            <a:r>
              <a:rPr lang="en-US" dirty="0" err="1"/>
              <a:t>Veugelers</a:t>
            </a:r>
            <a:r>
              <a:rPr lang="en-US" dirty="0"/>
              <a:t> and Angela L. Fitzgerald.  Effectiveness of School Programs in Preventing 	Childhood Obesity: A Multilevel Comparison. American Journal of Public Health: March 	2005, Vol. 95, No. 3, pp. 432-435. 	</a:t>
            </a:r>
          </a:p>
          <a:p>
            <a:r>
              <a:rPr lang="en-US" dirty="0"/>
              <a:t> </a:t>
            </a:r>
          </a:p>
          <a:p>
            <a:r>
              <a:rPr lang="en-US" dirty="0" err="1"/>
              <a:t>Pellegrini</a:t>
            </a:r>
            <a:r>
              <a:rPr lang="en-US" dirty="0"/>
              <a:t>, A., &amp; </a:t>
            </a:r>
            <a:r>
              <a:rPr lang="en-US" dirty="0" err="1"/>
              <a:t>Bjorklund</a:t>
            </a:r>
            <a:r>
              <a:rPr lang="en-US" dirty="0"/>
              <a:t>, D. (1997). The role of recess in children’s </a:t>
            </a:r>
            <a:r>
              <a:rPr lang="en-US" dirty="0" smtClean="0"/>
              <a:t>cognitive performance</a:t>
            </a:r>
            <a:r>
              <a:rPr lang="en-US" dirty="0"/>
              <a:t>. </a:t>
            </a:r>
            <a:r>
              <a:rPr lang="en-US" i="1" dirty="0"/>
              <a:t>Educational Psychologist, </a:t>
            </a:r>
            <a:r>
              <a:rPr lang="en-US" dirty="0"/>
              <a:t>32(1), 35-40. </a:t>
            </a:r>
            <a:endParaRPr lang="en-US" dirty="0" smtClean="0"/>
          </a:p>
          <a:p>
            <a:endParaRPr lang="en-US" dirty="0"/>
          </a:p>
          <a:p>
            <a:r>
              <a:rPr lang="en-US" dirty="0"/>
              <a:t>Saul, Michael. (2012, August 21). Obesity Debate Over Where to Serve School Breakfasts. </a:t>
            </a:r>
            <a:r>
              <a:rPr lang="en-US" i="1" dirty="0"/>
              <a:t>The </a:t>
            </a:r>
            <a:r>
              <a:rPr lang="en-US" i="1" dirty="0" smtClean="0"/>
              <a:t>Wall </a:t>
            </a:r>
            <a:r>
              <a:rPr lang="en-US" i="1" dirty="0"/>
              <a:t>Street Journal</a:t>
            </a:r>
            <a:r>
              <a:rPr lang="en-US" dirty="0"/>
              <a:t>, p. </a:t>
            </a:r>
            <a:r>
              <a:rPr lang="en-US" dirty="0" smtClean="0"/>
              <a:t>A16</a:t>
            </a:r>
          </a:p>
          <a:p>
            <a:endParaRPr lang="en-US" dirty="0"/>
          </a:p>
          <a:p>
            <a:r>
              <a:rPr lang="en-US" dirty="0"/>
              <a:t>Story, M., </a:t>
            </a:r>
            <a:r>
              <a:rPr lang="en-US" dirty="0" err="1"/>
              <a:t>Kaphingst</a:t>
            </a:r>
            <a:r>
              <a:rPr lang="en-US" dirty="0"/>
              <a:t>, K. M., &amp; French, S. (2006). The role of schools in obesity prevention. </a:t>
            </a:r>
            <a:r>
              <a:rPr lang="en-US" i="1" dirty="0"/>
              <a:t>The </a:t>
            </a:r>
            <a:r>
              <a:rPr lang="en-US" i="1" dirty="0" smtClean="0"/>
              <a:t>Future </a:t>
            </a:r>
            <a:r>
              <a:rPr lang="en-US" i="1" dirty="0"/>
              <a:t>of Children</a:t>
            </a:r>
            <a:r>
              <a:rPr lang="en-US" dirty="0"/>
              <a:t>, </a:t>
            </a:r>
            <a:r>
              <a:rPr lang="en-US" i="1" dirty="0"/>
              <a:t>16</a:t>
            </a:r>
            <a:r>
              <a:rPr lang="en-US" dirty="0"/>
              <a:t>(1), 109-142</a:t>
            </a:r>
            <a:r>
              <a:rPr lang="en-US" dirty="0" smtClean="0"/>
              <a:t>.</a:t>
            </a:r>
          </a:p>
          <a:p>
            <a:endParaRPr lang="en-US" dirty="0"/>
          </a:p>
          <a:p>
            <a:r>
              <a:rPr lang="en-US" dirty="0" err="1"/>
              <a:t>Summerbell</a:t>
            </a:r>
            <a:r>
              <a:rPr lang="en-US" dirty="0"/>
              <a:t>, C. D., Waters, E., Edmunds, L. D., Kelly, S., Brown, T., &amp; Campbell, K. J. (2005). </a:t>
            </a:r>
            <a:r>
              <a:rPr lang="en-US" dirty="0" smtClean="0"/>
              <a:t>Interventions </a:t>
            </a:r>
            <a:r>
              <a:rPr lang="en-US" dirty="0"/>
              <a:t>for preventing obesity in children. </a:t>
            </a:r>
            <a:r>
              <a:rPr lang="en-US" i="1" dirty="0"/>
              <a:t>Cochrane Database </a:t>
            </a:r>
            <a:r>
              <a:rPr lang="en-US" i="1" dirty="0" err="1"/>
              <a:t>Syst</a:t>
            </a:r>
            <a:r>
              <a:rPr lang="en-US" i="1" dirty="0"/>
              <a:t> Rev</a:t>
            </a:r>
            <a:r>
              <a:rPr lang="en-US" dirty="0"/>
              <a:t>, </a:t>
            </a:r>
            <a:r>
              <a:rPr lang="en-US" i="1" dirty="0"/>
              <a:t>3</a:t>
            </a:r>
            <a:r>
              <a:rPr lang="en-US" dirty="0"/>
              <a:t>(3). </a:t>
            </a:r>
          </a:p>
          <a:p>
            <a:r>
              <a:rPr lang="en-US" dirty="0"/>
              <a:t> </a:t>
            </a:r>
          </a:p>
          <a:p>
            <a:r>
              <a:rPr lang="en-US" dirty="0" err="1"/>
              <a:t>Taras</a:t>
            </a:r>
            <a:r>
              <a:rPr lang="en-US" dirty="0"/>
              <a:t>, H. (2005). Physical activity and student performance at school. </a:t>
            </a:r>
            <a:r>
              <a:rPr lang="en-US" i="1" dirty="0"/>
              <a:t>Journal of school health</a:t>
            </a:r>
            <a:r>
              <a:rPr lang="en-US" dirty="0"/>
              <a:t>, 	</a:t>
            </a:r>
            <a:r>
              <a:rPr lang="en-US" i="1" dirty="0"/>
              <a:t>75</a:t>
            </a:r>
            <a:r>
              <a:rPr lang="en-US" dirty="0"/>
              <a:t>(6), 214-218.</a:t>
            </a:r>
          </a:p>
          <a:p>
            <a:r>
              <a:rPr lang="en-US" dirty="0"/>
              <a:t> </a:t>
            </a:r>
          </a:p>
          <a:p>
            <a:r>
              <a:rPr lang="en-US" dirty="0"/>
              <a:t>U.S. Department of Health and Human Services, Assistant Secretary for Planning and</a:t>
            </a:r>
          </a:p>
          <a:p>
            <a:r>
              <a:rPr lang="en-US" dirty="0"/>
              <a:t>Evaluation. </a:t>
            </a:r>
            <a:r>
              <a:rPr lang="en-US" i="1" dirty="0"/>
              <a:t>Childhood obesity</a:t>
            </a:r>
            <a:r>
              <a:rPr lang="en-US" dirty="0"/>
              <a:t> Washington, DC: Retrieved from </a:t>
            </a:r>
            <a:r>
              <a:rPr lang="en-US" u="sng" dirty="0">
                <a:hlinkClick r:id="rId3"/>
              </a:rPr>
              <a:t>http://aspe.hhs.gov/health/reports/child_obesity/</a:t>
            </a:r>
            <a:r>
              <a:rPr lang="en-US" dirty="0"/>
              <a:t> </a:t>
            </a:r>
          </a:p>
        </p:txBody>
      </p:sp>
    </p:spTree>
    <p:extLst>
      <p:ext uri="{BB962C8B-B14F-4D97-AF65-F5344CB8AC3E}">
        <p14:creationId xmlns:p14="http://schemas.microsoft.com/office/powerpoint/2010/main" val="9925568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5111" y="3124200"/>
            <a:ext cx="7848600" cy="3306763"/>
          </a:xfrm>
        </p:spPr>
        <p:txBody>
          <a:bodyPr>
            <a:normAutofit fontScale="62500" lnSpcReduction="20000"/>
          </a:bodyPr>
          <a:lstStyle/>
          <a:p>
            <a:r>
              <a:rPr lang="en-US" dirty="0"/>
              <a:t>Abstract</a:t>
            </a:r>
          </a:p>
          <a:p>
            <a:r>
              <a:rPr lang="en-US" dirty="0"/>
              <a:t>Introduction</a:t>
            </a:r>
          </a:p>
          <a:p>
            <a:pPr lvl="1"/>
            <a:r>
              <a:rPr lang="en-US" dirty="0"/>
              <a:t>Statement of Problem</a:t>
            </a:r>
          </a:p>
          <a:p>
            <a:pPr lvl="1"/>
            <a:r>
              <a:rPr lang="en-US" dirty="0"/>
              <a:t>Review of Related Literature</a:t>
            </a:r>
          </a:p>
          <a:p>
            <a:pPr lvl="1"/>
            <a:r>
              <a:rPr lang="en-US" dirty="0"/>
              <a:t>Statement of the Hypothesis</a:t>
            </a:r>
          </a:p>
          <a:p>
            <a:r>
              <a:rPr lang="en-US" dirty="0"/>
              <a:t>Method</a:t>
            </a:r>
          </a:p>
          <a:p>
            <a:pPr lvl="1"/>
            <a:r>
              <a:rPr lang="en-US" dirty="0"/>
              <a:t>Participants </a:t>
            </a:r>
            <a:endParaRPr lang="en-US" dirty="0" smtClean="0"/>
          </a:p>
          <a:p>
            <a:pPr lvl="1"/>
            <a:r>
              <a:rPr lang="en-US" dirty="0" smtClean="0"/>
              <a:t>Consent Forms</a:t>
            </a:r>
            <a:endParaRPr lang="en-US" dirty="0"/>
          </a:p>
          <a:p>
            <a:pPr lvl="1"/>
            <a:r>
              <a:rPr lang="en-US" dirty="0" smtClean="0"/>
              <a:t>Instruments</a:t>
            </a:r>
          </a:p>
          <a:p>
            <a:pPr lvl="1"/>
            <a:r>
              <a:rPr lang="en-US" dirty="0" smtClean="0"/>
              <a:t>Video</a:t>
            </a:r>
            <a:endParaRPr lang="en-US" dirty="0"/>
          </a:p>
          <a:p>
            <a:r>
              <a:rPr lang="en-US" dirty="0"/>
              <a:t>References</a:t>
            </a:r>
          </a:p>
        </p:txBody>
      </p:sp>
      <p:pic>
        <p:nvPicPr>
          <p:cNvPr id="2052" name="Picture 4" descr="http://www.rodale.com/files/images/kid_fast_foo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457200"/>
            <a:ext cx="1673226" cy="23224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ttp://cdn2.business2community.com/wp-content/uploads/2011/02/girl-brocolli.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7600" y="939907"/>
            <a:ext cx="1901825" cy="126404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healthyliving.blog.ocregister.com/files/2010/03/kideatingchip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33196" y="457200"/>
            <a:ext cx="1673226" cy="232240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825626" y="2438400"/>
            <a:ext cx="5607570" cy="584775"/>
          </a:xfrm>
          <a:prstGeom prst="rect">
            <a:avLst/>
          </a:prstGeom>
          <a:noFill/>
        </p:spPr>
        <p:txBody>
          <a:bodyPr wrap="square" rtlCol="0">
            <a:spAutoFit/>
          </a:bodyPr>
          <a:lstStyle/>
          <a:p>
            <a:pPr algn="ctr"/>
            <a:r>
              <a:rPr lang="en-US" sz="3200" u="sng" dirty="0" smtClean="0">
                <a:solidFill>
                  <a:srgbClr val="6600FF"/>
                </a:solidFill>
              </a:rPr>
              <a:t>Table of Contents</a:t>
            </a:r>
            <a:endParaRPr lang="en-US" sz="3200" u="sng" dirty="0">
              <a:solidFill>
                <a:srgbClr val="6600FF"/>
              </a:solidFill>
            </a:endParaRPr>
          </a:p>
        </p:txBody>
      </p:sp>
    </p:spTree>
    <p:extLst>
      <p:ext uri="{BB962C8B-B14F-4D97-AF65-F5344CB8AC3E}">
        <p14:creationId xmlns:p14="http://schemas.microsoft.com/office/powerpoint/2010/main" val="3118519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81200"/>
            <a:ext cx="8229600" cy="4800600"/>
          </a:xfrm>
        </p:spPr>
        <p:txBody>
          <a:bodyPr>
            <a:normAutofit fontScale="92500" lnSpcReduction="20000"/>
          </a:bodyPr>
          <a:lstStyle/>
          <a:p>
            <a:pPr marL="0" indent="0" algn="ctr">
              <a:buNone/>
            </a:pPr>
            <a:r>
              <a:rPr lang="en-US" b="1" u="sng" dirty="0" smtClean="0">
                <a:solidFill>
                  <a:srgbClr val="6600FF"/>
                </a:solidFill>
              </a:rPr>
              <a:t>Introduction</a:t>
            </a:r>
            <a:endParaRPr lang="en-US" sz="2000" dirty="0" smtClean="0">
              <a:solidFill>
                <a:srgbClr val="6600FF"/>
              </a:solidFill>
            </a:endParaRPr>
          </a:p>
          <a:p>
            <a:endParaRPr lang="en-US" sz="2000" dirty="0"/>
          </a:p>
          <a:p>
            <a:r>
              <a:rPr lang="en-US" dirty="0"/>
              <a:t>America is one of the leading countries in </a:t>
            </a:r>
            <a:r>
              <a:rPr lang="en-US" dirty="0" smtClean="0"/>
              <a:t>childhood obesity. </a:t>
            </a:r>
            <a:r>
              <a:rPr lang="en-US" sz="2100" dirty="0" smtClean="0"/>
              <a:t>(District Administration </a:t>
            </a:r>
            <a:r>
              <a:rPr lang="en-US" sz="2000" dirty="0" smtClean="0"/>
              <a:t>Centers </a:t>
            </a:r>
            <a:r>
              <a:rPr lang="en-US" sz="2000" dirty="0"/>
              <a:t>for Disease Control and Prevention</a:t>
            </a:r>
            <a:r>
              <a:rPr lang="en-US" sz="2100" dirty="0" smtClean="0"/>
              <a:t> Magazine)</a:t>
            </a:r>
          </a:p>
          <a:p>
            <a:endParaRPr lang="en-US" dirty="0" smtClean="0"/>
          </a:p>
          <a:p>
            <a:r>
              <a:rPr lang="en-US" dirty="0" smtClean="0"/>
              <a:t>Childhood </a:t>
            </a:r>
            <a:r>
              <a:rPr lang="en-US" dirty="0"/>
              <a:t>obesity has more than tripled in the past 30 years</a:t>
            </a:r>
            <a:r>
              <a:rPr lang="en-US" dirty="0" smtClean="0"/>
              <a:t>. </a:t>
            </a:r>
            <a:r>
              <a:rPr lang="en-US" sz="2100" dirty="0"/>
              <a:t>(District Administration Centers for Disease Control and Prevention Magazine)</a:t>
            </a:r>
          </a:p>
          <a:p>
            <a:pPr marL="0" indent="0">
              <a:buNone/>
            </a:pPr>
            <a:endParaRPr lang="en-US" dirty="0" smtClean="0"/>
          </a:p>
          <a:p>
            <a:r>
              <a:rPr lang="en-US" dirty="0"/>
              <a:t>Statistics show that nearly one in three American children are either overweight or </a:t>
            </a:r>
            <a:r>
              <a:rPr lang="en-US" dirty="0" smtClean="0"/>
              <a:t>obese.</a:t>
            </a:r>
          </a:p>
          <a:p>
            <a:endParaRPr lang="en-US" dirty="0" smtClean="0"/>
          </a:p>
          <a:p>
            <a:endParaRPr lang="en-US" sz="2100" dirty="0" smtClean="0">
              <a:hlinkClick r:id="rId2"/>
            </a:endParaRPr>
          </a:p>
          <a:p>
            <a:pPr algn="ctr"/>
            <a:endParaRPr lang="en-US" dirty="0">
              <a:hlinkClick r:id="rId2"/>
            </a:endParaRPr>
          </a:p>
          <a:p>
            <a:pPr algn="ctr"/>
            <a:endParaRPr lang="en-US" dirty="0" smtClean="0">
              <a:hlinkClick r:id="rId2"/>
            </a:endParaRPr>
          </a:p>
        </p:txBody>
      </p:sp>
      <p:pic>
        <p:nvPicPr>
          <p:cNvPr id="3074" name="Picture 2" descr="http://4.bp.blogspot.com/-wR1JOVjOq4U/T2ngdGR1v8I/AAAAAAAAAM8/3Ztr0sdcwGU/s1600/eating+cak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307"/>
            <a:ext cx="2943094" cy="19050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www.eatright.org/uploadedImages/Programs/Kids_Eat_Right/Public/Images/little_girl_no_veggie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13966" y="7308"/>
            <a:ext cx="1781175" cy="19050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3.bp.blogspot.com/-e24izBX3wsU/TVP9NaV7tpI/AAAAAAAAAvw/MPO6gpBIKzs/s1600/news-kids_junk_food.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99782" y="0"/>
            <a:ext cx="2931491" cy="19123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59690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971800"/>
            <a:ext cx="8229600" cy="3352800"/>
          </a:xfrm>
          <a:solidFill>
            <a:schemeClr val="accent4">
              <a:lumMod val="60000"/>
              <a:lumOff val="40000"/>
            </a:schemeClr>
          </a:solidFill>
        </p:spPr>
        <p:txBody>
          <a:bodyPr>
            <a:normAutofit fontScale="85000" lnSpcReduction="10000"/>
          </a:bodyPr>
          <a:lstStyle/>
          <a:p>
            <a:pPr marL="0" indent="0">
              <a:buNone/>
            </a:pPr>
            <a:r>
              <a:rPr lang="en-US" sz="2800" b="1" u="sng" dirty="0" smtClean="0">
                <a:solidFill>
                  <a:srgbClr val="6600FF"/>
                </a:solidFill>
              </a:rPr>
              <a:t>Introduction</a:t>
            </a:r>
            <a:r>
              <a:rPr lang="en-US" sz="2800" b="1" dirty="0" smtClean="0">
                <a:solidFill>
                  <a:srgbClr val="6600FF"/>
                </a:solidFill>
              </a:rPr>
              <a:t>-</a:t>
            </a:r>
            <a:r>
              <a:rPr lang="en-US" sz="1800" b="1" dirty="0" smtClean="0">
                <a:solidFill>
                  <a:srgbClr val="6600FF"/>
                </a:solidFill>
              </a:rPr>
              <a:t>Statement</a:t>
            </a:r>
            <a:r>
              <a:rPr lang="en-US" sz="2800" b="1" dirty="0" smtClean="0">
                <a:solidFill>
                  <a:srgbClr val="6600FF"/>
                </a:solidFill>
              </a:rPr>
              <a:t> </a:t>
            </a:r>
            <a:r>
              <a:rPr lang="en-US" sz="1800" b="1" dirty="0" smtClean="0">
                <a:solidFill>
                  <a:srgbClr val="6600FF"/>
                </a:solidFill>
              </a:rPr>
              <a:t>of the Problem</a:t>
            </a:r>
          </a:p>
          <a:p>
            <a:endParaRPr lang="en-US" sz="1800" b="1" dirty="0">
              <a:solidFill>
                <a:srgbClr val="6600FF"/>
              </a:solidFill>
            </a:endParaRPr>
          </a:p>
          <a:p>
            <a:r>
              <a:rPr lang="en-US" b="1" dirty="0" smtClean="0">
                <a:solidFill>
                  <a:srgbClr val="6600FF"/>
                </a:solidFill>
              </a:rPr>
              <a:t>Physical Education classes are being eliminated in hopes of improving grades. </a:t>
            </a:r>
            <a:r>
              <a:rPr lang="en-US" sz="1900" b="1" dirty="0" smtClean="0">
                <a:solidFill>
                  <a:srgbClr val="6600FF"/>
                </a:solidFill>
              </a:rPr>
              <a:t>(Taras, 2005)</a:t>
            </a:r>
          </a:p>
          <a:p>
            <a:pPr marL="0" indent="0">
              <a:buNone/>
            </a:pPr>
            <a:endParaRPr lang="en-US" sz="1900" b="1" dirty="0" smtClean="0">
              <a:solidFill>
                <a:srgbClr val="6600FF"/>
              </a:solidFill>
            </a:endParaRPr>
          </a:p>
          <a:p>
            <a:r>
              <a:rPr lang="en-US" b="1" dirty="0" smtClean="0">
                <a:solidFill>
                  <a:srgbClr val="9933FF"/>
                </a:solidFill>
              </a:rPr>
              <a:t>There </a:t>
            </a:r>
            <a:r>
              <a:rPr lang="en-US" b="1" dirty="0">
                <a:solidFill>
                  <a:srgbClr val="9933FF"/>
                </a:solidFill>
              </a:rPr>
              <a:t>is a lack of physical and nutritional education</a:t>
            </a:r>
            <a:r>
              <a:rPr lang="en-US" b="1" dirty="0" smtClean="0">
                <a:solidFill>
                  <a:srgbClr val="9933FF"/>
                </a:solidFill>
              </a:rPr>
              <a:t>.</a:t>
            </a:r>
          </a:p>
          <a:p>
            <a:endParaRPr lang="en-US" b="1" dirty="0">
              <a:solidFill>
                <a:srgbClr val="9933FF"/>
              </a:solidFill>
            </a:endParaRPr>
          </a:p>
          <a:p>
            <a:r>
              <a:rPr lang="en-US" b="1" dirty="0">
                <a:solidFill>
                  <a:srgbClr val="9933FF"/>
                </a:solidFill>
              </a:rPr>
              <a:t>Schools aren’t doing enough to help out its children</a:t>
            </a:r>
            <a:r>
              <a:rPr lang="en-US" dirty="0">
                <a:solidFill>
                  <a:srgbClr val="6600FF"/>
                </a:solidFill>
              </a:rPr>
              <a:t>. </a:t>
            </a:r>
          </a:p>
          <a:p>
            <a:endParaRPr lang="en-US" dirty="0"/>
          </a:p>
        </p:txBody>
      </p:sp>
      <p:pic>
        <p:nvPicPr>
          <p:cNvPr id="4098" name="Picture 2" descr="http://images.sodahead.com/polls/000977759/junk_food_250x251_answer_2_xlarge.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2750" y="509392"/>
            <a:ext cx="2381250" cy="2195773"/>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sciencenewsforkids.org/articles/20091028/a1897_121.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01" y="228600"/>
            <a:ext cx="2381250" cy="2461951"/>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timesofindia.indiatimes.com/photo/4607902.cm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544020"/>
            <a:ext cx="3521075" cy="2162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7139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30" name="Picture 10" descr="http://www.dreamstime.com/child-exercising-thumb1866569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410" y="52427"/>
            <a:ext cx="1999990" cy="1642736"/>
          </a:xfrm>
          <a:prstGeom prst="rect">
            <a:avLst/>
          </a:prstGeom>
          <a:noFill/>
          <a:extLst>
            <a:ext uri="{909E8E84-426E-40DD-AFC4-6F175D3DCCD1}">
              <a14:hiddenFill xmlns:a14="http://schemas.microsoft.com/office/drawing/2010/main">
                <a:solidFill>
                  <a:srgbClr val="FFFFFF"/>
                </a:solidFill>
              </a14:hiddenFill>
            </a:ext>
          </a:extLst>
        </p:spPr>
      </p:pic>
      <p:pic>
        <p:nvPicPr>
          <p:cNvPr id="5134" name="Picture 14" descr="http://t0.gstatic.com/images?q=tbn:ANd9GcSwJVbePw1WQ3LhdpYAe3a9xZQ5kbRAJWNBJIgprNZJi_b8aTg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2800" y="52427"/>
            <a:ext cx="1895474" cy="1642737"/>
          </a:xfrm>
          <a:prstGeom prst="rect">
            <a:avLst/>
          </a:prstGeom>
          <a:noFill/>
          <a:extLst>
            <a:ext uri="{909E8E84-426E-40DD-AFC4-6F175D3DCCD1}">
              <a14:hiddenFill xmlns:a14="http://schemas.microsoft.com/office/drawing/2010/main">
                <a:solidFill>
                  <a:srgbClr val="FFFFFF"/>
                </a:solidFill>
              </a14:hiddenFill>
            </a:ext>
          </a:extLst>
        </p:spPr>
      </p:pic>
      <p:pic>
        <p:nvPicPr>
          <p:cNvPr id="5136" name="Picture 16" descr="http://www.sunaware.org/wp-content/uploads/2010/08/girlwithsoccorball-223x300.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8436" y="30271"/>
            <a:ext cx="1583639" cy="1928773"/>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304800" y="1846287"/>
            <a:ext cx="8677274" cy="523220"/>
          </a:xfrm>
          <a:prstGeom prst="rect">
            <a:avLst/>
          </a:prstGeom>
        </p:spPr>
        <p:txBody>
          <a:bodyPr wrap="square">
            <a:spAutoFit/>
          </a:bodyPr>
          <a:lstStyle/>
          <a:p>
            <a:pPr lvl="1" algn="ctr"/>
            <a:r>
              <a:rPr lang="en-US" sz="2800" b="1" u="sng" dirty="0"/>
              <a:t>Review of Related Literature</a:t>
            </a:r>
          </a:p>
        </p:txBody>
      </p:sp>
      <p:sp>
        <p:nvSpPr>
          <p:cNvPr id="8" name="TextBox 7"/>
          <p:cNvSpPr txBox="1"/>
          <p:nvPr/>
        </p:nvSpPr>
        <p:spPr>
          <a:xfrm>
            <a:off x="-179676" y="2293203"/>
            <a:ext cx="4586027" cy="3077766"/>
          </a:xfrm>
          <a:prstGeom prst="rect">
            <a:avLst/>
          </a:prstGeom>
          <a:noFill/>
        </p:spPr>
        <p:txBody>
          <a:bodyPr wrap="square" rtlCol="0">
            <a:spAutoFit/>
          </a:bodyPr>
          <a:lstStyle/>
          <a:p>
            <a:pPr algn="ctr"/>
            <a:r>
              <a:rPr lang="en-US" b="1" u="sng" dirty="0" smtClean="0"/>
              <a:t>Pros</a:t>
            </a:r>
          </a:p>
          <a:p>
            <a:pPr marL="285750" indent="-285750" algn="ctr">
              <a:buFont typeface="Arial" pitchFamily="34" charset="0"/>
              <a:buChar char="•"/>
            </a:pPr>
            <a:r>
              <a:rPr lang="en-US" sz="1600" dirty="0" smtClean="0"/>
              <a:t>Interventions have taken place inside of schools to help with childhood obesity, such as dietary intake and increased physical activity.(National Lunch Program) </a:t>
            </a:r>
            <a:r>
              <a:rPr lang="en-US" sz="1600" dirty="0" smtClean="0"/>
              <a:t>(Brown, 2009</a:t>
            </a:r>
            <a:r>
              <a:rPr lang="en-US" sz="1600" dirty="0" smtClean="0"/>
              <a:t>).</a:t>
            </a:r>
          </a:p>
          <a:p>
            <a:pPr marL="285750" indent="-285750" algn="ctr">
              <a:buFont typeface="Arial" pitchFamily="34" charset="0"/>
              <a:buChar char="•"/>
            </a:pPr>
            <a:endParaRPr lang="en-US" sz="1600" dirty="0" smtClean="0"/>
          </a:p>
          <a:p>
            <a:pPr marL="285750" indent="-285750" algn="ctr">
              <a:buFont typeface="Arial" pitchFamily="34" charset="0"/>
              <a:buChar char="•"/>
            </a:pPr>
            <a:r>
              <a:rPr lang="en-US" sz="1600" dirty="0" smtClean="0"/>
              <a:t>Schools have chosen healthier snack and drink options for vending machines or have eliminated vending machines completely. </a:t>
            </a:r>
            <a:r>
              <a:rPr lang="en-US" sz="1600" dirty="0" smtClean="0"/>
              <a:t>(Lorna, 2004</a:t>
            </a:r>
            <a:r>
              <a:rPr lang="en-US" sz="1600" dirty="0" smtClean="0"/>
              <a:t>).</a:t>
            </a:r>
          </a:p>
          <a:p>
            <a:pPr algn="ctr"/>
            <a:r>
              <a:rPr lang="en-US" sz="1600" dirty="0" smtClean="0"/>
              <a:t> </a:t>
            </a:r>
          </a:p>
          <a:p>
            <a:pPr marL="285750" indent="-285750" algn="ctr">
              <a:buFont typeface="Arial" pitchFamily="34" charset="0"/>
              <a:buChar char="•"/>
            </a:pPr>
            <a:r>
              <a:rPr lang="en-US" sz="1600" dirty="0" smtClean="0"/>
              <a:t>Exercise programs and physical activity has been increased.</a:t>
            </a:r>
          </a:p>
        </p:txBody>
      </p:sp>
      <p:sp>
        <p:nvSpPr>
          <p:cNvPr id="9" name="TextBox 8"/>
          <p:cNvSpPr txBox="1"/>
          <p:nvPr/>
        </p:nvSpPr>
        <p:spPr>
          <a:xfrm>
            <a:off x="4267200" y="2293203"/>
            <a:ext cx="4876799" cy="5170646"/>
          </a:xfrm>
          <a:prstGeom prst="rect">
            <a:avLst/>
          </a:prstGeom>
          <a:noFill/>
        </p:spPr>
        <p:txBody>
          <a:bodyPr wrap="square" rtlCol="0">
            <a:spAutoFit/>
          </a:bodyPr>
          <a:lstStyle/>
          <a:p>
            <a:pPr algn="ctr"/>
            <a:r>
              <a:rPr lang="en-US" b="1" u="sng" dirty="0" smtClean="0"/>
              <a:t>Cons</a:t>
            </a:r>
          </a:p>
          <a:p>
            <a:pPr marL="285750" indent="-285750" algn="ctr">
              <a:buFont typeface="Arial" pitchFamily="34" charset="0"/>
              <a:buChar char="•"/>
            </a:pPr>
            <a:r>
              <a:rPr lang="en-US" sz="1600" dirty="0" smtClean="0"/>
              <a:t>Funding has been cut for these programs that were put in place to which ultimately resulted in obesity rising.</a:t>
            </a:r>
          </a:p>
          <a:p>
            <a:pPr marL="285750" indent="-285750" algn="ctr">
              <a:buFont typeface="Arial" pitchFamily="34" charset="0"/>
              <a:buChar char="•"/>
            </a:pPr>
            <a:endParaRPr lang="en-US" sz="1600" dirty="0" smtClean="0"/>
          </a:p>
          <a:p>
            <a:pPr marL="285750" indent="-285750" algn="ctr">
              <a:buFont typeface="Arial" pitchFamily="34" charset="0"/>
              <a:buChar char="•"/>
            </a:pPr>
            <a:r>
              <a:rPr lang="en-US" sz="1600" dirty="0" smtClean="0"/>
              <a:t>The elimination of vending machines have caused the schools to lose lots of money.</a:t>
            </a:r>
            <a:r>
              <a:rPr lang="en-US" sz="1600" dirty="0"/>
              <a:t> </a:t>
            </a:r>
            <a:r>
              <a:rPr lang="en-US" sz="1600" dirty="0" smtClean="0"/>
              <a:t>(Lorna, 2004</a:t>
            </a:r>
            <a:r>
              <a:rPr lang="en-US" sz="1600" dirty="0"/>
              <a:t>).</a:t>
            </a:r>
            <a:r>
              <a:rPr lang="en-US" sz="1600" dirty="0" smtClean="0"/>
              <a:t> </a:t>
            </a:r>
          </a:p>
          <a:p>
            <a:pPr marL="285750" indent="-285750" algn="ctr">
              <a:buFont typeface="Arial" pitchFamily="34" charset="0"/>
              <a:buChar char="•"/>
            </a:pPr>
            <a:endParaRPr lang="en-US" sz="1600" dirty="0" smtClean="0"/>
          </a:p>
          <a:p>
            <a:pPr marL="285750" indent="-285750" algn="ctr">
              <a:buFont typeface="Arial" pitchFamily="34" charset="0"/>
              <a:buChar char="•"/>
            </a:pPr>
            <a:r>
              <a:rPr lang="en-US" sz="1600" dirty="0" smtClean="0"/>
              <a:t>Preparing for standardized tests have been considered more important therefore cutting out gym/dance and nutritional education.</a:t>
            </a:r>
            <a:r>
              <a:rPr lang="en-US" sz="1600" dirty="0"/>
              <a:t> </a:t>
            </a:r>
            <a:r>
              <a:rPr lang="en-US" sz="1600" dirty="0" smtClean="0"/>
              <a:t>(</a:t>
            </a:r>
            <a:r>
              <a:rPr lang="en-US" sz="1600" dirty="0" err="1" smtClean="0"/>
              <a:t>Taras</a:t>
            </a:r>
            <a:r>
              <a:rPr lang="en-US" sz="1600" dirty="0"/>
              <a:t>, </a:t>
            </a:r>
            <a:r>
              <a:rPr lang="en-US" sz="1600" dirty="0" smtClean="0"/>
              <a:t>2005</a:t>
            </a:r>
            <a:r>
              <a:rPr lang="en-US" sz="1600" dirty="0"/>
              <a:t>). </a:t>
            </a:r>
            <a:endParaRPr lang="en-US" sz="1600" dirty="0" smtClean="0"/>
          </a:p>
          <a:p>
            <a:pPr marL="285750" indent="-285750" algn="ctr">
              <a:buFont typeface="Arial" pitchFamily="34" charset="0"/>
              <a:buChar char="•"/>
            </a:pPr>
            <a:endParaRPr lang="en-US" sz="1600" dirty="0" smtClean="0"/>
          </a:p>
          <a:p>
            <a:pPr marL="285750" indent="-285750" algn="ctr">
              <a:buFont typeface="Arial" pitchFamily="34" charset="0"/>
              <a:buChar char="•"/>
            </a:pPr>
            <a:r>
              <a:rPr lang="en-US" sz="1600" dirty="0" smtClean="0"/>
              <a:t>Children who are not educated about obesity during childhood will most likely continue through to adolescence and adulthood being obese. </a:t>
            </a:r>
            <a:r>
              <a:rPr lang="en-US" sz="1600" dirty="0" smtClean="0"/>
              <a:t>(Hedley, 2004</a:t>
            </a:r>
            <a:r>
              <a:rPr lang="en-US" sz="1600" dirty="0" smtClean="0"/>
              <a:t>).</a:t>
            </a:r>
          </a:p>
          <a:p>
            <a:pPr marL="285750" indent="-285750" algn="ctr">
              <a:buFont typeface="Arial" pitchFamily="34" charset="0"/>
              <a:buChar char="•"/>
            </a:pPr>
            <a:endParaRPr lang="en-US" dirty="0" smtClean="0"/>
          </a:p>
          <a:p>
            <a:pPr marL="285750" indent="-285750" algn="ctr">
              <a:buFont typeface="Arial" pitchFamily="34" charset="0"/>
              <a:buChar char="•"/>
            </a:pPr>
            <a:endParaRPr lang="en-US" dirty="0" smtClean="0"/>
          </a:p>
          <a:p>
            <a:pPr marL="285750" indent="-285750" algn="ctr">
              <a:buFont typeface="Arial" pitchFamily="34" charset="0"/>
              <a:buChar char="•"/>
            </a:pPr>
            <a:endParaRPr lang="en-US" dirty="0" smtClean="0"/>
          </a:p>
          <a:p>
            <a:pPr marL="285750" indent="-285750" algn="ctr">
              <a:buFont typeface="Arial" pitchFamily="34" charset="0"/>
              <a:buChar char="•"/>
            </a:pPr>
            <a:endParaRPr lang="en-US" dirty="0"/>
          </a:p>
        </p:txBody>
      </p:sp>
    </p:spTree>
    <p:extLst>
      <p:ext uri="{BB962C8B-B14F-4D97-AF65-F5344CB8AC3E}">
        <p14:creationId xmlns:p14="http://schemas.microsoft.com/office/powerpoint/2010/main" val="743646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sym typeface="Wingdings" pitchFamily="2" charset="2"/>
              </a:rPr>
              <a:t> </a:t>
            </a:r>
            <a:r>
              <a:rPr lang="en-US" dirty="0" smtClean="0"/>
              <a:t>More Cons </a:t>
            </a:r>
            <a:r>
              <a:rPr lang="en-US" dirty="0" smtClean="0">
                <a:sym typeface="Wingdings" pitchFamily="2" charset="2"/>
              </a:rPr>
              <a:t></a:t>
            </a:r>
            <a:endParaRPr lang="en-US" dirty="0"/>
          </a:p>
        </p:txBody>
      </p:sp>
      <p:sp>
        <p:nvSpPr>
          <p:cNvPr id="3" name="Content Placeholder 2"/>
          <p:cNvSpPr>
            <a:spLocks noGrp="1"/>
          </p:cNvSpPr>
          <p:nvPr>
            <p:ph idx="1"/>
          </p:nvPr>
        </p:nvSpPr>
        <p:spPr>
          <a:xfrm>
            <a:off x="457200" y="1295400"/>
            <a:ext cx="8229600" cy="5181600"/>
          </a:xfrm>
        </p:spPr>
        <p:txBody>
          <a:bodyPr>
            <a:normAutofit fontScale="55000" lnSpcReduction="20000"/>
          </a:bodyPr>
          <a:lstStyle/>
          <a:p>
            <a:r>
              <a:rPr lang="en-US" dirty="0"/>
              <a:t>Childhood obesity is a major public health concern, and has more than doubled since the </a:t>
            </a:r>
            <a:r>
              <a:rPr lang="en-US" dirty="0" smtClean="0"/>
              <a:t>1970s.</a:t>
            </a:r>
            <a:endParaRPr lang="en-US" dirty="0"/>
          </a:p>
          <a:p>
            <a:r>
              <a:rPr lang="en-US" dirty="0" smtClean="0"/>
              <a:t>Death </a:t>
            </a:r>
            <a:r>
              <a:rPr lang="en-US" dirty="0"/>
              <a:t>rate resulting from the effects obesity </a:t>
            </a:r>
            <a:r>
              <a:rPr lang="en-US" dirty="0" smtClean="0"/>
              <a:t>has surpassed </a:t>
            </a:r>
            <a:r>
              <a:rPr lang="en-US" dirty="0"/>
              <a:t>deaths caused by cigarette </a:t>
            </a:r>
            <a:r>
              <a:rPr lang="en-US" dirty="0" smtClean="0"/>
              <a:t>smoking. (Battista, 2010)</a:t>
            </a:r>
            <a:endParaRPr lang="en-US" dirty="0"/>
          </a:p>
          <a:p>
            <a:r>
              <a:rPr lang="en-US" dirty="0"/>
              <a:t>Many kids are spending less time exercising and more time in front of the TV, computer, or video-game console. </a:t>
            </a:r>
            <a:r>
              <a:rPr lang="en-US" dirty="0" smtClean="0"/>
              <a:t>(</a:t>
            </a:r>
            <a:r>
              <a:rPr lang="en-US" dirty="0"/>
              <a:t>U.S. Department of Health and Human </a:t>
            </a:r>
            <a:r>
              <a:rPr lang="en-US" dirty="0" smtClean="0"/>
              <a:t>Services)</a:t>
            </a:r>
          </a:p>
          <a:p>
            <a:r>
              <a:rPr lang="en-US" dirty="0" smtClean="0"/>
              <a:t> Today's </a:t>
            </a:r>
            <a:r>
              <a:rPr lang="en-US" dirty="0"/>
              <a:t>busy families have fewer free moments to prepare nutritious, home-cooked meals. From fast food to electronics, quick and easy is the reality for many </a:t>
            </a:r>
            <a:r>
              <a:rPr lang="en-US" dirty="0" smtClean="0"/>
              <a:t>people. (</a:t>
            </a:r>
            <a:r>
              <a:rPr lang="en-US" dirty="0"/>
              <a:t>U.S. Department of Health and Human </a:t>
            </a:r>
            <a:r>
              <a:rPr lang="en-US" dirty="0" smtClean="0"/>
              <a:t>Services)</a:t>
            </a:r>
          </a:p>
          <a:p>
            <a:r>
              <a:rPr lang="en-US" dirty="0" smtClean="0"/>
              <a:t>Type </a:t>
            </a:r>
            <a:r>
              <a:rPr lang="en-US" dirty="0"/>
              <a:t>2 diabetes, high blood pressure, and high cholesterol </a:t>
            </a:r>
            <a:r>
              <a:rPr lang="en-US" dirty="0" smtClean="0"/>
              <a:t>were </a:t>
            </a:r>
            <a:r>
              <a:rPr lang="en-US" dirty="0"/>
              <a:t>all once considered exclusively adult </a:t>
            </a:r>
            <a:r>
              <a:rPr lang="en-US" dirty="0" smtClean="0"/>
              <a:t>diseases</a:t>
            </a:r>
            <a:r>
              <a:rPr lang="en-US" dirty="0"/>
              <a:t> </a:t>
            </a:r>
            <a:r>
              <a:rPr lang="en-US" dirty="0" smtClean="0"/>
              <a:t>and now children are getting it as well. (</a:t>
            </a:r>
            <a:r>
              <a:rPr lang="en-US" dirty="0"/>
              <a:t>Gavin, 2012</a:t>
            </a:r>
            <a:r>
              <a:rPr lang="en-US" dirty="0" smtClean="0"/>
              <a:t>)</a:t>
            </a:r>
          </a:p>
          <a:p>
            <a:r>
              <a:rPr lang="en-US" dirty="0"/>
              <a:t>The percentage of overweight children in the United States is growing at an alarming rate, with 1 out of 3 kids now considered overweight or obese</a:t>
            </a:r>
            <a:r>
              <a:rPr lang="en-US" dirty="0" smtClean="0"/>
              <a:t>.</a:t>
            </a:r>
          </a:p>
          <a:p>
            <a:r>
              <a:rPr lang="en-US" dirty="0"/>
              <a:t>Obese kids also may be predisposed to </a:t>
            </a:r>
            <a:r>
              <a:rPr lang="en-US" dirty="0" err="1"/>
              <a:t>to</a:t>
            </a:r>
            <a:r>
              <a:rPr lang="en-US" dirty="0"/>
              <a:t> low self-esteem that stems from being teased, bullied, or rejected by peers who may eventually develop unhealthy dieting habits and eating disorders, such as anorexia nervosa and bulimia. Obese children will be more prone to depression, and be more at risk for substance </a:t>
            </a:r>
            <a:r>
              <a:rPr lang="en-US" dirty="0" smtClean="0"/>
              <a:t>abuse.(Gavin, 2012)</a:t>
            </a:r>
            <a:endParaRPr lang="en-US" dirty="0"/>
          </a:p>
          <a:p>
            <a:endParaRPr lang="en-US" dirty="0"/>
          </a:p>
          <a:p>
            <a:endParaRPr lang="en-US" dirty="0"/>
          </a:p>
          <a:p>
            <a:endParaRPr lang="en-US" dirty="0" smtClean="0"/>
          </a:p>
          <a:p>
            <a:endParaRPr lang="en-US" dirty="0"/>
          </a:p>
          <a:p>
            <a:endParaRPr lang="en-US" dirty="0"/>
          </a:p>
        </p:txBody>
      </p:sp>
    </p:spTree>
    <p:extLst>
      <p:ext uri="{BB962C8B-B14F-4D97-AF65-F5344CB8AC3E}">
        <p14:creationId xmlns:p14="http://schemas.microsoft.com/office/powerpoint/2010/main" val="2899572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733800"/>
            <a:ext cx="8229600" cy="2392363"/>
          </a:xfrm>
        </p:spPr>
        <p:txBody>
          <a:bodyPr>
            <a:normAutofit fontScale="77500" lnSpcReduction="20000"/>
          </a:bodyPr>
          <a:lstStyle/>
          <a:p>
            <a:pPr marL="0" indent="0" algn="ctr">
              <a:buNone/>
            </a:pPr>
            <a:r>
              <a:rPr lang="en-US" b="1" u="sng" dirty="0" smtClean="0">
                <a:solidFill>
                  <a:schemeClr val="bg2">
                    <a:lumMod val="60000"/>
                    <a:lumOff val="40000"/>
                  </a:schemeClr>
                </a:solidFill>
              </a:rPr>
              <a:t>Hypothesis</a:t>
            </a:r>
          </a:p>
          <a:p>
            <a:pPr algn="ctr"/>
            <a:endParaRPr lang="en-US" b="1" u="sng" dirty="0" smtClean="0">
              <a:solidFill>
                <a:schemeClr val="bg2">
                  <a:lumMod val="60000"/>
                  <a:lumOff val="40000"/>
                </a:schemeClr>
              </a:solidFill>
            </a:endParaRPr>
          </a:p>
          <a:p>
            <a:pPr marL="0" indent="0" algn="ctr">
              <a:buNone/>
            </a:pPr>
            <a:r>
              <a:rPr lang="en-US" dirty="0">
                <a:solidFill>
                  <a:schemeClr val="bg2">
                    <a:lumMod val="60000"/>
                    <a:lumOff val="40000"/>
                  </a:schemeClr>
                </a:solidFill>
              </a:rPr>
              <a:t>Implementing a Healthy Nutritional Diet and an exercise plan 3x a week, for 30 mins, for 1 month, before lunch, at an urban school in Brooklyn, will motivate 9 JHS level students to choose a healthier diet, with less </a:t>
            </a:r>
            <a:r>
              <a:rPr lang="en-US" dirty="0" smtClean="0">
                <a:solidFill>
                  <a:schemeClr val="bg2">
                    <a:lumMod val="60000"/>
                    <a:lumOff val="40000"/>
                  </a:schemeClr>
                </a:solidFill>
              </a:rPr>
              <a:t>fatty </a:t>
            </a:r>
            <a:r>
              <a:rPr lang="en-US" dirty="0">
                <a:solidFill>
                  <a:schemeClr val="bg2">
                    <a:lumMod val="60000"/>
                    <a:lumOff val="40000"/>
                  </a:schemeClr>
                </a:solidFill>
              </a:rPr>
              <a:t>foods and exercise on a regular basis.</a:t>
            </a:r>
          </a:p>
        </p:txBody>
      </p:sp>
      <p:pic>
        <p:nvPicPr>
          <p:cNvPr id="4" name="Picture 2" descr="http://www.allparentstalk.com/wp-content/uploads/2012/07/kids_exercisin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3267076" cy="18288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2" descr="http://www.mnn.com/sites/default/files/KidsExercise_main_041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58478" y="11482"/>
            <a:ext cx="3633075" cy="18288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descr="http://blogs.bmj.com/bjsm/files/2011/07/Children-Exercis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86050" y="1840282"/>
            <a:ext cx="3333750" cy="182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2290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Participants/Instruments</a:t>
            </a:r>
            <a:endParaRPr lang="en-US" dirty="0"/>
          </a:p>
        </p:txBody>
      </p:sp>
      <p:sp>
        <p:nvSpPr>
          <p:cNvPr id="3" name="Content Placeholder 2"/>
          <p:cNvSpPr>
            <a:spLocks noGrp="1"/>
          </p:cNvSpPr>
          <p:nvPr>
            <p:ph idx="1"/>
          </p:nvPr>
        </p:nvSpPr>
        <p:spPr/>
        <p:txBody>
          <a:bodyPr/>
          <a:lstStyle/>
          <a:p>
            <a:r>
              <a:rPr lang="en-US" dirty="0" smtClean="0"/>
              <a:t>My middle school morning intervention students will be my participants.</a:t>
            </a:r>
          </a:p>
          <a:p>
            <a:r>
              <a:rPr lang="en-US" dirty="0" smtClean="0"/>
              <a:t>Food/movement journals, surveys, and observations will be my main source of information on how they eat and how active they are. </a:t>
            </a:r>
          </a:p>
          <a:p>
            <a:r>
              <a:rPr lang="en-US" dirty="0" smtClean="0"/>
              <a:t>Food/exercise/video workshops</a:t>
            </a:r>
            <a:r>
              <a:rPr lang="en-US" dirty="0"/>
              <a:t> </a:t>
            </a:r>
            <a:r>
              <a:rPr lang="en-US" dirty="0" smtClean="0"/>
              <a:t>will be my action plan.</a:t>
            </a:r>
          </a:p>
          <a:p>
            <a:endParaRPr lang="en-US" dirty="0"/>
          </a:p>
        </p:txBody>
      </p:sp>
    </p:spTree>
    <p:extLst>
      <p:ext uri="{BB962C8B-B14F-4D97-AF65-F5344CB8AC3E}">
        <p14:creationId xmlns:p14="http://schemas.microsoft.com/office/powerpoint/2010/main" val="12152738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Consent Form(Principal)</a:t>
            </a:r>
            <a:endParaRPr lang="en-US" dirty="0"/>
          </a:p>
        </p:txBody>
      </p:sp>
      <p:sp>
        <p:nvSpPr>
          <p:cNvPr id="3" name="Content Placeholder 2"/>
          <p:cNvSpPr>
            <a:spLocks noGrp="1"/>
          </p:cNvSpPr>
          <p:nvPr>
            <p:ph idx="1"/>
          </p:nvPr>
        </p:nvSpPr>
        <p:spPr>
          <a:xfrm>
            <a:off x="457200" y="990600"/>
            <a:ext cx="8229600" cy="5867400"/>
          </a:xfrm>
        </p:spPr>
        <p:txBody>
          <a:bodyPr>
            <a:normAutofit fontScale="47500" lnSpcReduction="20000"/>
          </a:bodyPr>
          <a:lstStyle/>
          <a:p>
            <a:r>
              <a:rPr lang="en-US" dirty="0"/>
              <a:t>Dear Principal,</a:t>
            </a:r>
          </a:p>
          <a:p>
            <a:r>
              <a:rPr lang="en-US" dirty="0"/>
              <a:t> </a:t>
            </a:r>
          </a:p>
          <a:p>
            <a:r>
              <a:rPr lang="en-US" dirty="0"/>
              <a:t>I am currently a graduate student in the Childhood Education Masters program at Brooklyn College. I am currently in the process of working on an Action Research Project based on Obesity in Children and the effect schools have on it. Therefore, I am requesting your permission to observe 6 Early Intervention students in my classroom in your school. My research will involve me implementing a Healthy Nutritional Diet and an exercise plan 3x a week, for 30 min, for 1 month, before lunch, so that in turn it will motivate 6 JHS level students to choose a healthier diet, with less fatty foods and exercise on a regular basis.</a:t>
            </a:r>
          </a:p>
          <a:p>
            <a:r>
              <a:rPr lang="en-US" dirty="0"/>
              <a:t>In order to successfully conduct my research, I am requesting your permission to use my classroom in your school for data in my research study.  If you have any questions or concerns, please feel free to contact me via email at </a:t>
            </a:r>
            <a:r>
              <a:rPr lang="en-US" u="sng" dirty="0">
                <a:hlinkClick r:id="rId2"/>
              </a:rPr>
              <a:t>mmorales@s4is.org</a:t>
            </a:r>
            <a:r>
              <a:rPr lang="en-US" dirty="0"/>
              <a:t> or by cell phone at 646-821-0025.</a:t>
            </a:r>
          </a:p>
          <a:p>
            <a:r>
              <a:rPr lang="en-US" dirty="0"/>
              <a:t> </a:t>
            </a:r>
          </a:p>
          <a:p>
            <a:r>
              <a:rPr lang="en-US" dirty="0"/>
              <a:t>Thank you in advance for your support!</a:t>
            </a:r>
          </a:p>
          <a:p>
            <a:r>
              <a:rPr lang="en-US" dirty="0"/>
              <a:t>Sincerely,</a:t>
            </a:r>
          </a:p>
          <a:p>
            <a:r>
              <a:rPr lang="en-US" dirty="0"/>
              <a:t> </a:t>
            </a:r>
          </a:p>
          <a:p>
            <a:r>
              <a:rPr lang="en-US" dirty="0"/>
              <a:t>Michelle Morales</a:t>
            </a:r>
          </a:p>
          <a:p>
            <a:r>
              <a:rPr lang="en-US" dirty="0"/>
              <a:t> </a:t>
            </a:r>
          </a:p>
          <a:p>
            <a:r>
              <a:rPr lang="en-US" dirty="0"/>
              <a:t> </a:t>
            </a:r>
          </a:p>
          <a:p>
            <a:r>
              <a:rPr lang="en-US" dirty="0"/>
              <a:t> </a:t>
            </a:r>
          </a:p>
          <a:p>
            <a:r>
              <a:rPr lang="en-US" dirty="0"/>
              <a:t>I ________________________________________________ (Principal’s name) give Michelle Morales permission to take use my school JHS X in the research study.</a:t>
            </a:r>
          </a:p>
          <a:p>
            <a:r>
              <a:rPr lang="en-US" dirty="0"/>
              <a:t> </a:t>
            </a:r>
          </a:p>
          <a:p>
            <a:r>
              <a:rPr lang="en-US" dirty="0"/>
              <a:t> </a:t>
            </a:r>
          </a:p>
          <a:p>
            <a:r>
              <a:rPr lang="en-US" dirty="0"/>
              <a:t> </a:t>
            </a:r>
          </a:p>
          <a:p>
            <a:r>
              <a:rPr lang="en-US" dirty="0"/>
              <a:t> </a:t>
            </a:r>
          </a:p>
          <a:p>
            <a:r>
              <a:rPr lang="en-US" dirty="0"/>
              <a:t>Principal’s Signature :					                  Date:</a:t>
            </a:r>
          </a:p>
          <a:p>
            <a:endParaRPr lang="en-US" dirty="0"/>
          </a:p>
        </p:txBody>
      </p:sp>
    </p:spTree>
    <p:extLst>
      <p:ext uri="{BB962C8B-B14F-4D97-AF65-F5344CB8AC3E}">
        <p14:creationId xmlns:p14="http://schemas.microsoft.com/office/powerpoint/2010/main" val="37465113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1386</TotalTime>
  <Words>900</Words>
  <Application>Microsoft Office PowerPoint</Application>
  <PresentationFormat>On-screen Show (4:3)</PresentationFormat>
  <Paragraphs>223</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 Healthy Living for Children in Schools Throughout America </vt:lpstr>
      <vt:lpstr>PowerPoint Presentation</vt:lpstr>
      <vt:lpstr>PowerPoint Presentation</vt:lpstr>
      <vt:lpstr>PowerPoint Presentation</vt:lpstr>
      <vt:lpstr>PowerPoint Presentation</vt:lpstr>
      <vt:lpstr>  More Cons </vt:lpstr>
      <vt:lpstr>PowerPoint Presentation</vt:lpstr>
      <vt:lpstr>Participants/Instruments</vt:lpstr>
      <vt:lpstr>Consent Form(Principal)</vt:lpstr>
      <vt:lpstr>Consent Form (Parents)</vt:lpstr>
      <vt:lpstr>Instruments (Survey) </vt:lpstr>
      <vt:lpstr>PowerPoint Presentation</vt:lpstr>
      <vt:lpstr>Instruments (Survey) Continued </vt:lpstr>
      <vt:lpstr>Inspirational Video</vt:lpstr>
      <vt:lpstr>References</vt:lpstr>
      <vt:lpstr>PowerPoint Presentation</vt:lpstr>
    </vt:vector>
  </TitlesOfParts>
  <Company>Brooklyn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Animals In Their Environment</dc:title>
  <dc:creator>Windows User</dc:creator>
  <cp:lastModifiedBy>Brooklyn College</cp:lastModifiedBy>
  <cp:revision>71</cp:revision>
  <dcterms:created xsi:type="dcterms:W3CDTF">2012-08-09T20:19:21Z</dcterms:created>
  <dcterms:modified xsi:type="dcterms:W3CDTF">2012-12-04T22:54:32Z</dcterms:modified>
</cp:coreProperties>
</file>